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11"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A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30626-9D5F-4558-9D1F-077E2B681CC3}" type="doc">
      <dgm:prSet loTypeId="urn:microsoft.com/office/officeart/2005/8/layout/hierarchy3" loCatId="list" qsTypeId="urn:microsoft.com/office/officeart/2005/8/quickstyle/3d5" qsCatId="3D" csTypeId="urn:microsoft.com/office/officeart/2005/8/colors/accent1_2#4" csCatId="accent1" phldr="1"/>
      <dgm:spPr/>
      <dgm:t>
        <a:bodyPr/>
        <a:lstStyle/>
        <a:p>
          <a:endParaRPr lang="sr-Latn-ME"/>
        </a:p>
      </dgm:t>
    </dgm:pt>
    <dgm:pt modelId="{D88684C4-19AF-4EEC-8F3D-B4333EC5F986}">
      <dgm:prSet phldrT="[Text]"/>
      <dgm:spPr/>
      <dgm:t>
        <a:bodyPr/>
        <a:lstStyle/>
        <a:p>
          <a:r>
            <a:rPr lang="sr-Latn-ME" dirty="0" smtClean="0"/>
            <a:t>Postgraduated academic specialist studies (240 ECTS)</a:t>
          </a:r>
          <a:endParaRPr lang="sr-Latn-ME" dirty="0"/>
        </a:p>
      </dgm:t>
    </dgm:pt>
    <dgm:pt modelId="{A2269F12-36DF-40FF-9E05-09CABB83B310}" type="parTrans" cxnId="{B73C2A62-78A4-4995-95B0-C7A326CBD3EA}">
      <dgm:prSet/>
      <dgm:spPr/>
      <dgm:t>
        <a:bodyPr/>
        <a:lstStyle/>
        <a:p>
          <a:endParaRPr lang="sr-Latn-ME"/>
        </a:p>
      </dgm:t>
    </dgm:pt>
    <dgm:pt modelId="{42BB8C95-DF46-4FB6-B330-BFAE7B31D066}" type="sibTrans" cxnId="{B73C2A62-78A4-4995-95B0-C7A326CBD3EA}">
      <dgm:prSet/>
      <dgm:spPr/>
      <dgm:t>
        <a:bodyPr/>
        <a:lstStyle/>
        <a:p>
          <a:endParaRPr lang="sr-Latn-ME"/>
        </a:p>
      </dgm:t>
    </dgm:pt>
    <dgm:pt modelId="{454B4CD4-2AB5-4B9F-927B-4234A131FBD3}">
      <dgm:prSet phldrT="[Text]"/>
      <dgm:spPr/>
      <dgm:t>
        <a:bodyPr/>
        <a:lstStyle/>
        <a:p>
          <a:r>
            <a:rPr lang="sr-Latn-ME" dirty="0" smtClean="0"/>
            <a:t>Public sector management</a:t>
          </a:r>
          <a:endParaRPr lang="sr-Latn-ME" dirty="0"/>
        </a:p>
      </dgm:t>
    </dgm:pt>
    <dgm:pt modelId="{3CC3CCD1-A16C-4890-971A-438E9EF143F8}" type="parTrans" cxnId="{743C77BF-80A5-4D12-9467-6C0BC5EE7C77}">
      <dgm:prSet/>
      <dgm:spPr/>
      <dgm:t>
        <a:bodyPr/>
        <a:lstStyle/>
        <a:p>
          <a:endParaRPr lang="sr-Latn-ME"/>
        </a:p>
      </dgm:t>
    </dgm:pt>
    <dgm:pt modelId="{BBA74984-077E-4561-8177-F71FF9AAA0EC}" type="sibTrans" cxnId="{743C77BF-80A5-4D12-9467-6C0BC5EE7C77}">
      <dgm:prSet/>
      <dgm:spPr/>
      <dgm:t>
        <a:bodyPr/>
        <a:lstStyle/>
        <a:p>
          <a:endParaRPr lang="sr-Latn-ME"/>
        </a:p>
      </dgm:t>
    </dgm:pt>
    <dgm:pt modelId="{C83F1C74-8DCB-494F-8B4A-ADFFD8BEADF5}">
      <dgm:prSet phldrT="[Text]"/>
      <dgm:spPr/>
      <dgm:t>
        <a:bodyPr/>
        <a:lstStyle/>
        <a:p>
          <a:r>
            <a:rPr lang="sr-Latn-ME" dirty="0" smtClean="0"/>
            <a:t>Profit sector management</a:t>
          </a:r>
          <a:endParaRPr lang="sr-Latn-ME" dirty="0"/>
        </a:p>
      </dgm:t>
    </dgm:pt>
    <dgm:pt modelId="{AD439E53-B103-4779-BE97-3C809907CDC0}" type="parTrans" cxnId="{9F2BEF70-70F2-498B-AE52-20C792B4B10E}">
      <dgm:prSet/>
      <dgm:spPr/>
      <dgm:t>
        <a:bodyPr/>
        <a:lstStyle/>
        <a:p>
          <a:endParaRPr lang="sr-Latn-ME"/>
        </a:p>
      </dgm:t>
    </dgm:pt>
    <dgm:pt modelId="{4AAF326F-166D-4130-9F44-77CC30777CC0}" type="sibTrans" cxnId="{9F2BEF70-70F2-498B-AE52-20C792B4B10E}">
      <dgm:prSet/>
      <dgm:spPr/>
      <dgm:t>
        <a:bodyPr/>
        <a:lstStyle/>
        <a:p>
          <a:endParaRPr lang="sr-Latn-ME"/>
        </a:p>
      </dgm:t>
    </dgm:pt>
    <dgm:pt modelId="{C0AA95C0-ACC7-4C41-9CCF-4C07DFA94789}">
      <dgm:prSet phldrT="[Text]"/>
      <dgm:spPr/>
      <dgm:t>
        <a:bodyPr/>
        <a:lstStyle/>
        <a:p>
          <a:r>
            <a:rPr lang="sr-Latn-ME" dirty="0" smtClean="0"/>
            <a:t>Postgraduated academic MASTERstudies (300 ECTS)</a:t>
          </a:r>
          <a:endParaRPr lang="sr-Latn-ME" dirty="0"/>
        </a:p>
      </dgm:t>
    </dgm:pt>
    <dgm:pt modelId="{F40A3E5D-3947-441D-8BA6-14334DDA03AA}" type="parTrans" cxnId="{A479C720-CDB6-473C-8F7B-F4FC6BAF3CF3}">
      <dgm:prSet/>
      <dgm:spPr/>
      <dgm:t>
        <a:bodyPr/>
        <a:lstStyle/>
        <a:p>
          <a:endParaRPr lang="sr-Latn-ME"/>
        </a:p>
      </dgm:t>
    </dgm:pt>
    <dgm:pt modelId="{B93F5296-825E-4D79-88F7-B70CD8C5EAC0}" type="sibTrans" cxnId="{A479C720-CDB6-473C-8F7B-F4FC6BAF3CF3}">
      <dgm:prSet/>
      <dgm:spPr/>
      <dgm:t>
        <a:bodyPr/>
        <a:lstStyle/>
        <a:p>
          <a:endParaRPr lang="sr-Latn-ME"/>
        </a:p>
      </dgm:t>
    </dgm:pt>
    <dgm:pt modelId="{6635F620-FA1E-433E-A51E-6D457D38E27D}">
      <dgm:prSet phldrT="[Text]"/>
      <dgm:spPr/>
      <dgm:t>
        <a:bodyPr/>
        <a:lstStyle/>
        <a:p>
          <a:r>
            <a:rPr lang="sr-Latn-ME" dirty="0" smtClean="0"/>
            <a:t>Public sector management</a:t>
          </a:r>
          <a:endParaRPr lang="sr-Latn-ME" dirty="0"/>
        </a:p>
      </dgm:t>
    </dgm:pt>
    <dgm:pt modelId="{72A16ADE-379F-4A4E-83C5-098583E997C2}" type="parTrans" cxnId="{C10F6FBF-C3C2-4B1E-9017-0B74704CAC87}">
      <dgm:prSet/>
      <dgm:spPr/>
      <dgm:t>
        <a:bodyPr/>
        <a:lstStyle/>
        <a:p>
          <a:endParaRPr lang="sr-Latn-ME"/>
        </a:p>
      </dgm:t>
    </dgm:pt>
    <dgm:pt modelId="{AB2AB75B-AD94-4296-A3BE-9372A4BB35F4}" type="sibTrans" cxnId="{C10F6FBF-C3C2-4B1E-9017-0B74704CAC87}">
      <dgm:prSet/>
      <dgm:spPr/>
      <dgm:t>
        <a:bodyPr/>
        <a:lstStyle/>
        <a:p>
          <a:endParaRPr lang="sr-Latn-ME"/>
        </a:p>
      </dgm:t>
    </dgm:pt>
    <dgm:pt modelId="{033BB975-D148-40E7-9AB6-2CA03129BD76}">
      <dgm:prSet phldrT="[Text]"/>
      <dgm:spPr/>
      <dgm:t>
        <a:bodyPr/>
        <a:lstStyle/>
        <a:p>
          <a:r>
            <a:rPr lang="sr-Latn-ME" dirty="0" smtClean="0"/>
            <a:t>Profit sector management</a:t>
          </a:r>
          <a:endParaRPr lang="sr-Latn-ME" dirty="0"/>
        </a:p>
      </dgm:t>
    </dgm:pt>
    <dgm:pt modelId="{51501870-1247-4A1D-B775-D73311F4C453}" type="parTrans" cxnId="{0C2CABE2-010D-48F2-ACBF-8C912B9E7458}">
      <dgm:prSet/>
      <dgm:spPr/>
      <dgm:t>
        <a:bodyPr/>
        <a:lstStyle/>
        <a:p>
          <a:endParaRPr lang="sr-Latn-ME"/>
        </a:p>
      </dgm:t>
    </dgm:pt>
    <dgm:pt modelId="{D16E07B0-556E-482C-BA34-DAFBD9C9AC3E}" type="sibTrans" cxnId="{0C2CABE2-010D-48F2-ACBF-8C912B9E7458}">
      <dgm:prSet/>
      <dgm:spPr/>
      <dgm:t>
        <a:bodyPr/>
        <a:lstStyle/>
        <a:p>
          <a:endParaRPr lang="sr-Latn-ME"/>
        </a:p>
      </dgm:t>
    </dgm:pt>
    <dgm:pt modelId="{07F0D3AF-8125-4EE0-A1FE-44BBBDF59322}">
      <dgm:prSet/>
      <dgm:spPr/>
      <dgm:t>
        <a:bodyPr/>
        <a:lstStyle/>
        <a:p>
          <a:r>
            <a:rPr lang="sr-Latn-ME" dirty="0" smtClean="0"/>
            <a:t>Undergraduated study programs (180 ECTS)</a:t>
          </a:r>
          <a:endParaRPr lang="sr-Latn-ME" dirty="0"/>
        </a:p>
      </dgm:t>
    </dgm:pt>
    <dgm:pt modelId="{AB97498B-430F-46A4-9A53-19017F4ED6B0}" type="parTrans" cxnId="{1354719D-C0B7-4D7F-B17D-457FC8F63DF3}">
      <dgm:prSet/>
      <dgm:spPr/>
      <dgm:t>
        <a:bodyPr/>
        <a:lstStyle/>
        <a:p>
          <a:endParaRPr lang="sr-Latn-ME"/>
        </a:p>
      </dgm:t>
    </dgm:pt>
    <dgm:pt modelId="{5C506FA6-7E9D-4B8A-9F5F-A65532DB1EB4}" type="sibTrans" cxnId="{1354719D-C0B7-4D7F-B17D-457FC8F63DF3}">
      <dgm:prSet/>
      <dgm:spPr/>
      <dgm:t>
        <a:bodyPr/>
        <a:lstStyle/>
        <a:p>
          <a:endParaRPr lang="sr-Latn-ME"/>
        </a:p>
      </dgm:t>
    </dgm:pt>
    <dgm:pt modelId="{28222DEA-107B-4A92-A4AD-0979E0E1AA22}">
      <dgm:prSet/>
      <dgm:spPr/>
      <dgm:t>
        <a:bodyPr/>
        <a:lstStyle/>
        <a:p>
          <a:r>
            <a:rPr lang="sr-Latn-ME" dirty="0" smtClean="0"/>
            <a:t>Accounting, finanse and banking</a:t>
          </a:r>
          <a:endParaRPr lang="sr-Latn-ME" dirty="0"/>
        </a:p>
      </dgm:t>
    </dgm:pt>
    <dgm:pt modelId="{7E8142B6-F74F-49BD-99A7-6F46CB372F2A}" type="parTrans" cxnId="{BED6188A-3D37-4DEC-822E-73F59A5A0DDA}">
      <dgm:prSet/>
      <dgm:spPr/>
      <dgm:t>
        <a:bodyPr/>
        <a:lstStyle/>
        <a:p>
          <a:endParaRPr lang="sr-Latn-ME"/>
        </a:p>
      </dgm:t>
    </dgm:pt>
    <dgm:pt modelId="{BDA0895F-9B1E-4FBA-826D-D15463478644}" type="sibTrans" cxnId="{BED6188A-3D37-4DEC-822E-73F59A5A0DDA}">
      <dgm:prSet/>
      <dgm:spPr/>
      <dgm:t>
        <a:bodyPr/>
        <a:lstStyle/>
        <a:p>
          <a:endParaRPr lang="sr-Latn-ME"/>
        </a:p>
      </dgm:t>
    </dgm:pt>
    <dgm:pt modelId="{154AAAB5-7E6E-4838-B143-83DBD037D6B5}">
      <dgm:prSet/>
      <dgm:spPr/>
      <dgm:t>
        <a:bodyPr/>
        <a:lstStyle/>
        <a:p>
          <a:r>
            <a:rPr lang="sr-Latn-ME" dirty="0" smtClean="0"/>
            <a:t>Management</a:t>
          </a:r>
          <a:endParaRPr lang="sr-Latn-ME" dirty="0"/>
        </a:p>
      </dgm:t>
    </dgm:pt>
    <dgm:pt modelId="{7FF0D550-C582-4E51-8C65-BA61F4A68019}" type="parTrans" cxnId="{0CEF6C58-B916-421E-8272-A382CE237C6E}">
      <dgm:prSet/>
      <dgm:spPr/>
      <dgm:t>
        <a:bodyPr/>
        <a:lstStyle/>
        <a:p>
          <a:endParaRPr lang="sr-Latn-ME"/>
        </a:p>
      </dgm:t>
    </dgm:pt>
    <dgm:pt modelId="{52EFF9CF-4D55-45AE-815B-A05E20FF32AD}" type="sibTrans" cxnId="{0CEF6C58-B916-421E-8272-A382CE237C6E}">
      <dgm:prSet/>
      <dgm:spPr/>
      <dgm:t>
        <a:bodyPr/>
        <a:lstStyle/>
        <a:p>
          <a:endParaRPr lang="sr-Latn-ME"/>
        </a:p>
      </dgm:t>
    </dgm:pt>
    <dgm:pt modelId="{D3CD2D7A-5688-40E8-A3F7-F1E81BEA07E9}" type="pres">
      <dgm:prSet presAssocID="{3A930626-9D5F-4558-9D1F-077E2B681CC3}" presName="diagram" presStyleCnt="0">
        <dgm:presLayoutVars>
          <dgm:chPref val="1"/>
          <dgm:dir/>
          <dgm:animOne val="branch"/>
          <dgm:animLvl val="lvl"/>
          <dgm:resizeHandles/>
        </dgm:presLayoutVars>
      </dgm:prSet>
      <dgm:spPr/>
      <dgm:t>
        <a:bodyPr/>
        <a:lstStyle/>
        <a:p>
          <a:endParaRPr lang="en-US"/>
        </a:p>
      </dgm:t>
    </dgm:pt>
    <dgm:pt modelId="{9F545C3F-791D-46B7-95EC-3CB40C0FF8E7}" type="pres">
      <dgm:prSet presAssocID="{07F0D3AF-8125-4EE0-A1FE-44BBBDF59322}" presName="root" presStyleCnt="0"/>
      <dgm:spPr/>
    </dgm:pt>
    <dgm:pt modelId="{7A1909DF-630A-4CD5-8A16-41D73AA4ECCF}" type="pres">
      <dgm:prSet presAssocID="{07F0D3AF-8125-4EE0-A1FE-44BBBDF59322}" presName="rootComposite" presStyleCnt="0"/>
      <dgm:spPr/>
    </dgm:pt>
    <dgm:pt modelId="{433E6233-771B-409C-BE04-95D28C90A524}" type="pres">
      <dgm:prSet presAssocID="{07F0D3AF-8125-4EE0-A1FE-44BBBDF59322}" presName="rootText" presStyleLbl="node1" presStyleIdx="0" presStyleCnt="3"/>
      <dgm:spPr/>
      <dgm:t>
        <a:bodyPr/>
        <a:lstStyle/>
        <a:p>
          <a:endParaRPr lang="sr-Latn-ME"/>
        </a:p>
      </dgm:t>
    </dgm:pt>
    <dgm:pt modelId="{D0CE03F5-DC3D-4570-973F-0F89F6D0401B}" type="pres">
      <dgm:prSet presAssocID="{07F0D3AF-8125-4EE0-A1FE-44BBBDF59322}" presName="rootConnector" presStyleLbl="node1" presStyleIdx="0" presStyleCnt="3"/>
      <dgm:spPr/>
      <dgm:t>
        <a:bodyPr/>
        <a:lstStyle/>
        <a:p>
          <a:endParaRPr lang="en-US"/>
        </a:p>
      </dgm:t>
    </dgm:pt>
    <dgm:pt modelId="{1449DCD4-C55C-4A1A-AF59-9CEF72283483}" type="pres">
      <dgm:prSet presAssocID="{07F0D3AF-8125-4EE0-A1FE-44BBBDF59322}" presName="childShape" presStyleCnt="0"/>
      <dgm:spPr/>
    </dgm:pt>
    <dgm:pt modelId="{27409E99-97D5-4301-A72E-B13433205D53}" type="pres">
      <dgm:prSet presAssocID="{7E8142B6-F74F-49BD-99A7-6F46CB372F2A}" presName="Name13" presStyleLbl="parChTrans1D2" presStyleIdx="0" presStyleCnt="6"/>
      <dgm:spPr/>
      <dgm:t>
        <a:bodyPr/>
        <a:lstStyle/>
        <a:p>
          <a:endParaRPr lang="en-US"/>
        </a:p>
      </dgm:t>
    </dgm:pt>
    <dgm:pt modelId="{1C9EC9DF-FDC2-43E1-8875-4908F22A8279}" type="pres">
      <dgm:prSet presAssocID="{28222DEA-107B-4A92-A4AD-0979E0E1AA22}" presName="childText" presStyleLbl="bgAcc1" presStyleIdx="0" presStyleCnt="6">
        <dgm:presLayoutVars>
          <dgm:bulletEnabled val="1"/>
        </dgm:presLayoutVars>
      </dgm:prSet>
      <dgm:spPr/>
      <dgm:t>
        <a:bodyPr/>
        <a:lstStyle/>
        <a:p>
          <a:endParaRPr lang="en-US"/>
        </a:p>
      </dgm:t>
    </dgm:pt>
    <dgm:pt modelId="{C47CD8ED-4285-47FF-A299-56902EA2AFD0}" type="pres">
      <dgm:prSet presAssocID="{7FF0D550-C582-4E51-8C65-BA61F4A68019}" presName="Name13" presStyleLbl="parChTrans1D2" presStyleIdx="1" presStyleCnt="6"/>
      <dgm:spPr/>
      <dgm:t>
        <a:bodyPr/>
        <a:lstStyle/>
        <a:p>
          <a:endParaRPr lang="en-US"/>
        </a:p>
      </dgm:t>
    </dgm:pt>
    <dgm:pt modelId="{CA59AC56-6D7C-41F1-AF98-80E2CA9368B5}" type="pres">
      <dgm:prSet presAssocID="{154AAAB5-7E6E-4838-B143-83DBD037D6B5}" presName="childText" presStyleLbl="bgAcc1" presStyleIdx="1" presStyleCnt="6">
        <dgm:presLayoutVars>
          <dgm:bulletEnabled val="1"/>
        </dgm:presLayoutVars>
      </dgm:prSet>
      <dgm:spPr/>
      <dgm:t>
        <a:bodyPr/>
        <a:lstStyle/>
        <a:p>
          <a:endParaRPr lang="en-US"/>
        </a:p>
      </dgm:t>
    </dgm:pt>
    <dgm:pt modelId="{9BE748F5-C7E5-4611-9977-B66DE15D4F90}" type="pres">
      <dgm:prSet presAssocID="{D88684C4-19AF-4EEC-8F3D-B4333EC5F986}" presName="root" presStyleCnt="0"/>
      <dgm:spPr/>
    </dgm:pt>
    <dgm:pt modelId="{7362FFB5-B853-4874-8878-A0F34EBE9E97}" type="pres">
      <dgm:prSet presAssocID="{D88684C4-19AF-4EEC-8F3D-B4333EC5F986}" presName="rootComposite" presStyleCnt="0"/>
      <dgm:spPr/>
    </dgm:pt>
    <dgm:pt modelId="{6E1BCB52-4453-40C3-BD49-F4B9633C9E19}" type="pres">
      <dgm:prSet presAssocID="{D88684C4-19AF-4EEC-8F3D-B4333EC5F986}" presName="rootText" presStyleLbl="node1" presStyleIdx="1" presStyleCnt="3"/>
      <dgm:spPr/>
      <dgm:t>
        <a:bodyPr/>
        <a:lstStyle/>
        <a:p>
          <a:endParaRPr lang="sr-Latn-ME"/>
        </a:p>
      </dgm:t>
    </dgm:pt>
    <dgm:pt modelId="{2CC6F8F0-0565-4CD6-B0AA-89CDE47DE8A6}" type="pres">
      <dgm:prSet presAssocID="{D88684C4-19AF-4EEC-8F3D-B4333EC5F986}" presName="rootConnector" presStyleLbl="node1" presStyleIdx="1" presStyleCnt="3"/>
      <dgm:spPr/>
      <dgm:t>
        <a:bodyPr/>
        <a:lstStyle/>
        <a:p>
          <a:endParaRPr lang="en-US"/>
        </a:p>
      </dgm:t>
    </dgm:pt>
    <dgm:pt modelId="{77433A35-B535-48B3-9E9B-F5AEEF7DB6FF}" type="pres">
      <dgm:prSet presAssocID="{D88684C4-19AF-4EEC-8F3D-B4333EC5F986}" presName="childShape" presStyleCnt="0"/>
      <dgm:spPr/>
    </dgm:pt>
    <dgm:pt modelId="{0D5901CB-A577-4BE7-B8CE-5415CB11C093}" type="pres">
      <dgm:prSet presAssocID="{3CC3CCD1-A16C-4890-971A-438E9EF143F8}" presName="Name13" presStyleLbl="parChTrans1D2" presStyleIdx="2" presStyleCnt="6"/>
      <dgm:spPr/>
      <dgm:t>
        <a:bodyPr/>
        <a:lstStyle/>
        <a:p>
          <a:endParaRPr lang="en-US"/>
        </a:p>
      </dgm:t>
    </dgm:pt>
    <dgm:pt modelId="{59B3742E-DD84-4B4D-A4A7-E206F1B50C72}" type="pres">
      <dgm:prSet presAssocID="{454B4CD4-2AB5-4B9F-927B-4234A131FBD3}" presName="childText" presStyleLbl="bgAcc1" presStyleIdx="2" presStyleCnt="6">
        <dgm:presLayoutVars>
          <dgm:bulletEnabled val="1"/>
        </dgm:presLayoutVars>
      </dgm:prSet>
      <dgm:spPr/>
      <dgm:t>
        <a:bodyPr/>
        <a:lstStyle/>
        <a:p>
          <a:endParaRPr lang="en-US"/>
        </a:p>
      </dgm:t>
    </dgm:pt>
    <dgm:pt modelId="{C9966967-83AA-4B3F-9EEA-EFE27909B70B}" type="pres">
      <dgm:prSet presAssocID="{AD439E53-B103-4779-BE97-3C809907CDC0}" presName="Name13" presStyleLbl="parChTrans1D2" presStyleIdx="3" presStyleCnt="6"/>
      <dgm:spPr/>
      <dgm:t>
        <a:bodyPr/>
        <a:lstStyle/>
        <a:p>
          <a:endParaRPr lang="en-US"/>
        </a:p>
      </dgm:t>
    </dgm:pt>
    <dgm:pt modelId="{2EB070ED-36F6-44DB-AA7F-25015A55506D}" type="pres">
      <dgm:prSet presAssocID="{C83F1C74-8DCB-494F-8B4A-ADFFD8BEADF5}" presName="childText" presStyleLbl="bgAcc1" presStyleIdx="3" presStyleCnt="6">
        <dgm:presLayoutVars>
          <dgm:bulletEnabled val="1"/>
        </dgm:presLayoutVars>
      </dgm:prSet>
      <dgm:spPr/>
      <dgm:t>
        <a:bodyPr/>
        <a:lstStyle/>
        <a:p>
          <a:endParaRPr lang="sr-Latn-ME"/>
        </a:p>
      </dgm:t>
    </dgm:pt>
    <dgm:pt modelId="{80240441-1A2C-4632-BEEF-1427C4126C2A}" type="pres">
      <dgm:prSet presAssocID="{C0AA95C0-ACC7-4C41-9CCF-4C07DFA94789}" presName="root" presStyleCnt="0"/>
      <dgm:spPr/>
    </dgm:pt>
    <dgm:pt modelId="{74BC7102-EB72-4F07-83E2-03A169028571}" type="pres">
      <dgm:prSet presAssocID="{C0AA95C0-ACC7-4C41-9CCF-4C07DFA94789}" presName="rootComposite" presStyleCnt="0"/>
      <dgm:spPr/>
    </dgm:pt>
    <dgm:pt modelId="{866891DE-811E-4B34-B45C-A798FF4323C7}" type="pres">
      <dgm:prSet presAssocID="{C0AA95C0-ACC7-4C41-9CCF-4C07DFA94789}" presName="rootText" presStyleLbl="node1" presStyleIdx="2" presStyleCnt="3"/>
      <dgm:spPr/>
      <dgm:t>
        <a:bodyPr/>
        <a:lstStyle/>
        <a:p>
          <a:endParaRPr lang="sr-Latn-ME"/>
        </a:p>
      </dgm:t>
    </dgm:pt>
    <dgm:pt modelId="{351EC8B4-758D-4B01-923C-F0823A4A2FB6}" type="pres">
      <dgm:prSet presAssocID="{C0AA95C0-ACC7-4C41-9CCF-4C07DFA94789}" presName="rootConnector" presStyleLbl="node1" presStyleIdx="2" presStyleCnt="3"/>
      <dgm:spPr/>
      <dgm:t>
        <a:bodyPr/>
        <a:lstStyle/>
        <a:p>
          <a:endParaRPr lang="en-US"/>
        </a:p>
      </dgm:t>
    </dgm:pt>
    <dgm:pt modelId="{98F34E42-9509-4442-BF62-20677D05A65A}" type="pres">
      <dgm:prSet presAssocID="{C0AA95C0-ACC7-4C41-9CCF-4C07DFA94789}" presName="childShape" presStyleCnt="0"/>
      <dgm:spPr/>
    </dgm:pt>
    <dgm:pt modelId="{29E8008C-FC7A-44E7-AA44-BB8B83A31AAC}" type="pres">
      <dgm:prSet presAssocID="{72A16ADE-379F-4A4E-83C5-098583E997C2}" presName="Name13" presStyleLbl="parChTrans1D2" presStyleIdx="4" presStyleCnt="6"/>
      <dgm:spPr/>
      <dgm:t>
        <a:bodyPr/>
        <a:lstStyle/>
        <a:p>
          <a:endParaRPr lang="en-US"/>
        </a:p>
      </dgm:t>
    </dgm:pt>
    <dgm:pt modelId="{0D765382-99EB-4465-8164-F66063562534}" type="pres">
      <dgm:prSet presAssocID="{6635F620-FA1E-433E-A51E-6D457D38E27D}" presName="childText" presStyleLbl="bgAcc1" presStyleIdx="4" presStyleCnt="6">
        <dgm:presLayoutVars>
          <dgm:bulletEnabled val="1"/>
        </dgm:presLayoutVars>
      </dgm:prSet>
      <dgm:spPr/>
      <dgm:t>
        <a:bodyPr/>
        <a:lstStyle/>
        <a:p>
          <a:endParaRPr lang="sr-Latn-ME"/>
        </a:p>
      </dgm:t>
    </dgm:pt>
    <dgm:pt modelId="{4E3C3B43-6608-4143-B922-EC5A612EFFC7}" type="pres">
      <dgm:prSet presAssocID="{51501870-1247-4A1D-B775-D73311F4C453}" presName="Name13" presStyleLbl="parChTrans1D2" presStyleIdx="5" presStyleCnt="6"/>
      <dgm:spPr/>
      <dgm:t>
        <a:bodyPr/>
        <a:lstStyle/>
        <a:p>
          <a:endParaRPr lang="en-US"/>
        </a:p>
      </dgm:t>
    </dgm:pt>
    <dgm:pt modelId="{5FD4D76B-A71C-4BB3-A4C6-638F715AB8EC}" type="pres">
      <dgm:prSet presAssocID="{033BB975-D148-40E7-9AB6-2CA03129BD76}" presName="childText" presStyleLbl="bgAcc1" presStyleIdx="5" presStyleCnt="6">
        <dgm:presLayoutVars>
          <dgm:bulletEnabled val="1"/>
        </dgm:presLayoutVars>
      </dgm:prSet>
      <dgm:spPr/>
      <dgm:t>
        <a:bodyPr/>
        <a:lstStyle/>
        <a:p>
          <a:endParaRPr lang="sr-Latn-ME"/>
        </a:p>
      </dgm:t>
    </dgm:pt>
  </dgm:ptLst>
  <dgm:cxnLst>
    <dgm:cxn modelId="{22EF90A0-5AC4-487B-9CD1-863441B528E3}" type="presOf" srcId="{C0AA95C0-ACC7-4C41-9CCF-4C07DFA94789}" destId="{351EC8B4-758D-4B01-923C-F0823A4A2FB6}" srcOrd="1" destOrd="0" presId="urn:microsoft.com/office/officeart/2005/8/layout/hierarchy3"/>
    <dgm:cxn modelId="{F0CADF98-5992-448B-B6E9-2D8E6D848136}" type="presOf" srcId="{51501870-1247-4A1D-B775-D73311F4C453}" destId="{4E3C3B43-6608-4143-B922-EC5A612EFFC7}" srcOrd="0" destOrd="0" presId="urn:microsoft.com/office/officeart/2005/8/layout/hierarchy3"/>
    <dgm:cxn modelId="{BED6188A-3D37-4DEC-822E-73F59A5A0DDA}" srcId="{07F0D3AF-8125-4EE0-A1FE-44BBBDF59322}" destId="{28222DEA-107B-4A92-A4AD-0979E0E1AA22}" srcOrd="0" destOrd="0" parTransId="{7E8142B6-F74F-49BD-99A7-6F46CB372F2A}" sibTransId="{BDA0895F-9B1E-4FBA-826D-D15463478644}"/>
    <dgm:cxn modelId="{C10F6FBF-C3C2-4B1E-9017-0B74704CAC87}" srcId="{C0AA95C0-ACC7-4C41-9CCF-4C07DFA94789}" destId="{6635F620-FA1E-433E-A51E-6D457D38E27D}" srcOrd="0" destOrd="0" parTransId="{72A16ADE-379F-4A4E-83C5-098583E997C2}" sibTransId="{AB2AB75B-AD94-4296-A3BE-9372A4BB35F4}"/>
    <dgm:cxn modelId="{AF3FE299-1209-4DEF-BFC8-A8B86E377A00}" type="presOf" srcId="{D88684C4-19AF-4EEC-8F3D-B4333EC5F986}" destId="{6E1BCB52-4453-40C3-BD49-F4B9633C9E19}" srcOrd="0" destOrd="0" presId="urn:microsoft.com/office/officeart/2005/8/layout/hierarchy3"/>
    <dgm:cxn modelId="{743C77BF-80A5-4D12-9467-6C0BC5EE7C77}" srcId="{D88684C4-19AF-4EEC-8F3D-B4333EC5F986}" destId="{454B4CD4-2AB5-4B9F-927B-4234A131FBD3}" srcOrd="0" destOrd="0" parTransId="{3CC3CCD1-A16C-4890-971A-438E9EF143F8}" sibTransId="{BBA74984-077E-4561-8177-F71FF9AAA0EC}"/>
    <dgm:cxn modelId="{0C2CABE2-010D-48F2-ACBF-8C912B9E7458}" srcId="{C0AA95C0-ACC7-4C41-9CCF-4C07DFA94789}" destId="{033BB975-D148-40E7-9AB6-2CA03129BD76}" srcOrd="1" destOrd="0" parTransId="{51501870-1247-4A1D-B775-D73311F4C453}" sibTransId="{D16E07B0-556E-482C-BA34-DAFBD9C9AC3E}"/>
    <dgm:cxn modelId="{B73C2A62-78A4-4995-95B0-C7A326CBD3EA}" srcId="{3A930626-9D5F-4558-9D1F-077E2B681CC3}" destId="{D88684C4-19AF-4EEC-8F3D-B4333EC5F986}" srcOrd="1" destOrd="0" parTransId="{A2269F12-36DF-40FF-9E05-09CABB83B310}" sibTransId="{42BB8C95-DF46-4FB6-B330-BFAE7B31D066}"/>
    <dgm:cxn modelId="{7872725A-DAA9-4D15-A837-0495D4B697AE}" type="presOf" srcId="{72A16ADE-379F-4A4E-83C5-098583E997C2}" destId="{29E8008C-FC7A-44E7-AA44-BB8B83A31AAC}" srcOrd="0" destOrd="0" presId="urn:microsoft.com/office/officeart/2005/8/layout/hierarchy3"/>
    <dgm:cxn modelId="{8A97DA68-A1C2-48AB-B805-A65DF8A317DC}" type="presOf" srcId="{7FF0D550-C582-4E51-8C65-BA61F4A68019}" destId="{C47CD8ED-4285-47FF-A299-56902EA2AFD0}" srcOrd="0" destOrd="0" presId="urn:microsoft.com/office/officeart/2005/8/layout/hierarchy3"/>
    <dgm:cxn modelId="{C3D823FE-FDEE-4F5A-A0F4-274A6CA9FB38}" type="presOf" srcId="{454B4CD4-2AB5-4B9F-927B-4234A131FBD3}" destId="{59B3742E-DD84-4B4D-A4A7-E206F1B50C72}" srcOrd="0" destOrd="0" presId="urn:microsoft.com/office/officeart/2005/8/layout/hierarchy3"/>
    <dgm:cxn modelId="{6D8C5176-8179-49FA-8C3A-486176CB0E91}" type="presOf" srcId="{07F0D3AF-8125-4EE0-A1FE-44BBBDF59322}" destId="{433E6233-771B-409C-BE04-95D28C90A524}" srcOrd="0" destOrd="0" presId="urn:microsoft.com/office/officeart/2005/8/layout/hierarchy3"/>
    <dgm:cxn modelId="{DE3F9926-BAEF-41D0-8F4A-2AD834205A4C}" type="presOf" srcId="{033BB975-D148-40E7-9AB6-2CA03129BD76}" destId="{5FD4D76B-A71C-4BB3-A4C6-638F715AB8EC}" srcOrd="0" destOrd="0" presId="urn:microsoft.com/office/officeart/2005/8/layout/hierarchy3"/>
    <dgm:cxn modelId="{0FCEA39A-94DC-4139-8D00-38CA95C859DB}" type="presOf" srcId="{07F0D3AF-8125-4EE0-A1FE-44BBBDF59322}" destId="{D0CE03F5-DC3D-4570-973F-0F89F6D0401B}" srcOrd="1" destOrd="0" presId="urn:microsoft.com/office/officeart/2005/8/layout/hierarchy3"/>
    <dgm:cxn modelId="{456C662B-0E87-4C81-A14C-8159D78B0E4F}" type="presOf" srcId="{D88684C4-19AF-4EEC-8F3D-B4333EC5F986}" destId="{2CC6F8F0-0565-4CD6-B0AA-89CDE47DE8A6}" srcOrd="1" destOrd="0" presId="urn:microsoft.com/office/officeart/2005/8/layout/hierarchy3"/>
    <dgm:cxn modelId="{DA35006E-948F-4836-9F6B-47D827D0E086}" type="presOf" srcId="{6635F620-FA1E-433E-A51E-6D457D38E27D}" destId="{0D765382-99EB-4465-8164-F66063562534}" srcOrd="0" destOrd="0" presId="urn:microsoft.com/office/officeart/2005/8/layout/hierarchy3"/>
    <dgm:cxn modelId="{0CEF6C58-B916-421E-8272-A382CE237C6E}" srcId="{07F0D3AF-8125-4EE0-A1FE-44BBBDF59322}" destId="{154AAAB5-7E6E-4838-B143-83DBD037D6B5}" srcOrd="1" destOrd="0" parTransId="{7FF0D550-C582-4E51-8C65-BA61F4A68019}" sibTransId="{52EFF9CF-4D55-45AE-815B-A05E20FF32AD}"/>
    <dgm:cxn modelId="{B071D959-78C7-4A6F-9BCF-323C8F3FD258}" type="presOf" srcId="{AD439E53-B103-4779-BE97-3C809907CDC0}" destId="{C9966967-83AA-4B3F-9EEA-EFE27909B70B}" srcOrd="0" destOrd="0" presId="urn:microsoft.com/office/officeart/2005/8/layout/hierarchy3"/>
    <dgm:cxn modelId="{30D88525-E9CC-4399-8BF7-279702C8DFFB}" type="presOf" srcId="{28222DEA-107B-4A92-A4AD-0979E0E1AA22}" destId="{1C9EC9DF-FDC2-43E1-8875-4908F22A8279}" srcOrd="0" destOrd="0" presId="urn:microsoft.com/office/officeart/2005/8/layout/hierarchy3"/>
    <dgm:cxn modelId="{A479C720-CDB6-473C-8F7B-F4FC6BAF3CF3}" srcId="{3A930626-9D5F-4558-9D1F-077E2B681CC3}" destId="{C0AA95C0-ACC7-4C41-9CCF-4C07DFA94789}" srcOrd="2" destOrd="0" parTransId="{F40A3E5D-3947-441D-8BA6-14334DDA03AA}" sibTransId="{B93F5296-825E-4D79-88F7-B70CD8C5EAC0}"/>
    <dgm:cxn modelId="{F912E54A-A9DE-4732-92F2-046B12382F53}" type="presOf" srcId="{154AAAB5-7E6E-4838-B143-83DBD037D6B5}" destId="{CA59AC56-6D7C-41F1-AF98-80E2CA9368B5}" srcOrd="0" destOrd="0" presId="urn:microsoft.com/office/officeart/2005/8/layout/hierarchy3"/>
    <dgm:cxn modelId="{C5A44736-0CF3-4BF7-B6F8-D2039C120FB1}" type="presOf" srcId="{3A930626-9D5F-4558-9D1F-077E2B681CC3}" destId="{D3CD2D7A-5688-40E8-A3F7-F1E81BEA07E9}" srcOrd="0" destOrd="0" presId="urn:microsoft.com/office/officeart/2005/8/layout/hierarchy3"/>
    <dgm:cxn modelId="{9425B89F-DF25-4EDB-9DB1-BCB61E856330}" type="presOf" srcId="{C83F1C74-8DCB-494F-8B4A-ADFFD8BEADF5}" destId="{2EB070ED-36F6-44DB-AA7F-25015A55506D}" srcOrd="0" destOrd="0" presId="urn:microsoft.com/office/officeart/2005/8/layout/hierarchy3"/>
    <dgm:cxn modelId="{1354719D-C0B7-4D7F-B17D-457FC8F63DF3}" srcId="{3A930626-9D5F-4558-9D1F-077E2B681CC3}" destId="{07F0D3AF-8125-4EE0-A1FE-44BBBDF59322}" srcOrd="0" destOrd="0" parTransId="{AB97498B-430F-46A4-9A53-19017F4ED6B0}" sibTransId="{5C506FA6-7E9D-4B8A-9F5F-A65532DB1EB4}"/>
    <dgm:cxn modelId="{F0F787EF-6E19-44FF-A332-9C4F5BC071C6}" type="presOf" srcId="{C0AA95C0-ACC7-4C41-9CCF-4C07DFA94789}" destId="{866891DE-811E-4B34-B45C-A798FF4323C7}" srcOrd="0" destOrd="0" presId="urn:microsoft.com/office/officeart/2005/8/layout/hierarchy3"/>
    <dgm:cxn modelId="{9F2BEF70-70F2-498B-AE52-20C792B4B10E}" srcId="{D88684C4-19AF-4EEC-8F3D-B4333EC5F986}" destId="{C83F1C74-8DCB-494F-8B4A-ADFFD8BEADF5}" srcOrd="1" destOrd="0" parTransId="{AD439E53-B103-4779-BE97-3C809907CDC0}" sibTransId="{4AAF326F-166D-4130-9F44-77CC30777CC0}"/>
    <dgm:cxn modelId="{23D724FB-6BB0-43F5-B475-ACE845ED7588}" type="presOf" srcId="{3CC3CCD1-A16C-4890-971A-438E9EF143F8}" destId="{0D5901CB-A577-4BE7-B8CE-5415CB11C093}" srcOrd="0" destOrd="0" presId="urn:microsoft.com/office/officeart/2005/8/layout/hierarchy3"/>
    <dgm:cxn modelId="{C47F94CF-8D2B-4DFE-847B-576441EB2EF7}" type="presOf" srcId="{7E8142B6-F74F-49BD-99A7-6F46CB372F2A}" destId="{27409E99-97D5-4301-A72E-B13433205D53}" srcOrd="0" destOrd="0" presId="urn:microsoft.com/office/officeart/2005/8/layout/hierarchy3"/>
    <dgm:cxn modelId="{CA91760B-D8CA-419F-B499-1572A754098D}" type="presParOf" srcId="{D3CD2D7A-5688-40E8-A3F7-F1E81BEA07E9}" destId="{9F545C3F-791D-46B7-95EC-3CB40C0FF8E7}" srcOrd="0" destOrd="0" presId="urn:microsoft.com/office/officeart/2005/8/layout/hierarchy3"/>
    <dgm:cxn modelId="{556EC3A1-0421-46F8-A90D-6B8B2A540AA3}" type="presParOf" srcId="{9F545C3F-791D-46B7-95EC-3CB40C0FF8E7}" destId="{7A1909DF-630A-4CD5-8A16-41D73AA4ECCF}" srcOrd="0" destOrd="0" presId="urn:microsoft.com/office/officeart/2005/8/layout/hierarchy3"/>
    <dgm:cxn modelId="{3638DA44-1CFD-46F1-966F-058421A4807C}" type="presParOf" srcId="{7A1909DF-630A-4CD5-8A16-41D73AA4ECCF}" destId="{433E6233-771B-409C-BE04-95D28C90A524}" srcOrd="0" destOrd="0" presId="urn:microsoft.com/office/officeart/2005/8/layout/hierarchy3"/>
    <dgm:cxn modelId="{086EA8D2-8605-4B05-8D05-370065D6FDA4}" type="presParOf" srcId="{7A1909DF-630A-4CD5-8A16-41D73AA4ECCF}" destId="{D0CE03F5-DC3D-4570-973F-0F89F6D0401B}" srcOrd="1" destOrd="0" presId="urn:microsoft.com/office/officeart/2005/8/layout/hierarchy3"/>
    <dgm:cxn modelId="{67EA0963-60C4-42A8-8570-782042E00222}" type="presParOf" srcId="{9F545C3F-791D-46B7-95EC-3CB40C0FF8E7}" destId="{1449DCD4-C55C-4A1A-AF59-9CEF72283483}" srcOrd="1" destOrd="0" presId="urn:microsoft.com/office/officeart/2005/8/layout/hierarchy3"/>
    <dgm:cxn modelId="{4A6D28B1-BBCA-43EF-AA15-9BBED9E3A824}" type="presParOf" srcId="{1449DCD4-C55C-4A1A-AF59-9CEF72283483}" destId="{27409E99-97D5-4301-A72E-B13433205D53}" srcOrd="0" destOrd="0" presId="urn:microsoft.com/office/officeart/2005/8/layout/hierarchy3"/>
    <dgm:cxn modelId="{459A689F-9171-4D0F-A192-9764A618AA88}" type="presParOf" srcId="{1449DCD4-C55C-4A1A-AF59-9CEF72283483}" destId="{1C9EC9DF-FDC2-43E1-8875-4908F22A8279}" srcOrd="1" destOrd="0" presId="urn:microsoft.com/office/officeart/2005/8/layout/hierarchy3"/>
    <dgm:cxn modelId="{8C196AED-639D-4137-863C-F1EF46303751}" type="presParOf" srcId="{1449DCD4-C55C-4A1A-AF59-9CEF72283483}" destId="{C47CD8ED-4285-47FF-A299-56902EA2AFD0}" srcOrd="2" destOrd="0" presId="urn:microsoft.com/office/officeart/2005/8/layout/hierarchy3"/>
    <dgm:cxn modelId="{ACE54B13-9AA9-4B1D-8B11-C0B74F62AD8C}" type="presParOf" srcId="{1449DCD4-C55C-4A1A-AF59-9CEF72283483}" destId="{CA59AC56-6D7C-41F1-AF98-80E2CA9368B5}" srcOrd="3" destOrd="0" presId="urn:microsoft.com/office/officeart/2005/8/layout/hierarchy3"/>
    <dgm:cxn modelId="{1918712C-5EFB-4483-8AA9-96299B8DCF30}" type="presParOf" srcId="{D3CD2D7A-5688-40E8-A3F7-F1E81BEA07E9}" destId="{9BE748F5-C7E5-4611-9977-B66DE15D4F90}" srcOrd="1" destOrd="0" presId="urn:microsoft.com/office/officeart/2005/8/layout/hierarchy3"/>
    <dgm:cxn modelId="{65F1C397-E95C-4FFC-A8B5-98438D788DC4}" type="presParOf" srcId="{9BE748F5-C7E5-4611-9977-B66DE15D4F90}" destId="{7362FFB5-B853-4874-8878-A0F34EBE9E97}" srcOrd="0" destOrd="0" presId="urn:microsoft.com/office/officeart/2005/8/layout/hierarchy3"/>
    <dgm:cxn modelId="{45BE1920-CF21-4401-B3A0-5CEDA3016972}" type="presParOf" srcId="{7362FFB5-B853-4874-8878-A0F34EBE9E97}" destId="{6E1BCB52-4453-40C3-BD49-F4B9633C9E19}" srcOrd="0" destOrd="0" presId="urn:microsoft.com/office/officeart/2005/8/layout/hierarchy3"/>
    <dgm:cxn modelId="{C9191E38-A0D0-47AE-BDC2-C01F8BD71F39}" type="presParOf" srcId="{7362FFB5-B853-4874-8878-A0F34EBE9E97}" destId="{2CC6F8F0-0565-4CD6-B0AA-89CDE47DE8A6}" srcOrd="1" destOrd="0" presId="urn:microsoft.com/office/officeart/2005/8/layout/hierarchy3"/>
    <dgm:cxn modelId="{7C6C5392-544C-40B0-B348-C5730115545E}" type="presParOf" srcId="{9BE748F5-C7E5-4611-9977-B66DE15D4F90}" destId="{77433A35-B535-48B3-9E9B-F5AEEF7DB6FF}" srcOrd="1" destOrd="0" presId="urn:microsoft.com/office/officeart/2005/8/layout/hierarchy3"/>
    <dgm:cxn modelId="{D32AD11D-6281-40FC-91A0-48D3F4400F1A}" type="presParOf" srcId="{77433A35-B535-48B3-9E9B-F5AEEF7DB6FF}" destId="{0D5901CB-A577-4BE7-B8CE-5415CB11C093}" srcOrd="0" destOrd="0" presId="urn:microsoft.com/office/officeart/2005/8/layout/hierarchy3"/>
    <dgm:cxn modelId="{40388635-44A5-4CB4-94C6-93D5FBD821E9}" type="presParOf" srcId="{77433A35-B535-48B3-9E9B-F5AEEF7DB6FF}" destId="{59B3742E-DD84-4B4D-A4A7-E206F1B50C72}" srcOrd="1" destOrd="0" presId="urn:microsoft.com/office/officeart/2005/8/layout/hierarchy3"/>
    <dgm:cxn modelId="{289F9782-6D3B-4030-8BD6-F2582DE40C3C}" type="presParOf" srcId="{77433A35-B535-48B3-9E9B-F5AEEF7DB6FF}" destId="{C9966967-83AA-4B3F-9EEA-EFE27909B70B}" srcOrd="2" destOrd="0" presId="urn:microsoft.com/office/officeart/2005/8/layout/hierarchy3"/>
    <dgm:cxn modelId="{59E1513C-440F-41C0-A3A1-E4F536702ABC}" type="presParOf" srcId="{77433A35-B535-48B3-9E9B-F5AEEF7DB6FF}" destId="{2EB070ED-36F6-44DB-AA7F-25015A55506D}" srcOrd="3" destOrd="0" presId="urn:microsoft.com/office/officeart/2005/8/layout/hierarchy3"/>
    <dgm:cxn modelId="{9AA1E6EA-62D2-4F94-BC10-3DAFF0749FEB}" type="presParOf" srcId="{D3CD2D7A-5688-40E8-A3F7-F1E81BEA07E9}" destId="{80240441-1A2C-4632-BEEF-1427C4126C2A}" srcOrd="2" destOrd="0" presId="urn:microsoft.com/office/officeart/2005/8/layout/hierarchy3"/>
    <dgm:cxn modelId="{B3585A91-F30F-478A-A5D8-DD61A7390F5A}" type="presParOf" srcId="{80240441-1A2C-4632-BEEF-1427C4126C2A}" destId="{74BC7102-EB72-4F07-83E2-03A169028571}" srcOrd="0" destOrd="0" presId="urn:microsoft.com/office/officeart/2005/8/layout/hierarchy3"/>
    <dgm:cxn modelId="{30189801-C59E-430D-9A30-D171E9F8C305}" type="presParOf" srcId="{74BC7102-EB72-4F07-83E2-03A169028571}" destId="{866891DE-811E-4B34-B45C-A798FF4323C7}" srcOrd="0" destOrd="0" presId="urn:microsoft.com/office/officeart/2005/8/layout/hierarchy3"/>
    <dgm:cxn modelId="{B602B62D-F2AB-4447-B216-184CF0AFA812}" type="presParOf" srcId="{74BC7102-EB72-4F07-83E2-03A169028571}" destId="{351EC8B4-758D-4B01-923C-F0823A4A2FB6}" srcOrd="1" destOrd="0" presId="urn:microsoft.com/office/officeart/2005/8/layout/hierarchy3"/>
    <dgm:cxn modelId="{F091E550-084F-44DF-A7C4-9D9FC5823964}" type="presParOf" srcId="{80240441-1A2C-4632-BEEF-1427C4126C2A}" destId="{98F34E42-9509-4442-BF62-20677D05A65A}" srcOrd="1" destOrd="0" presId="urn:microsoft.com/office/officeart/2005/8/layout/hierarchy3"/>
    <dgm:cxn modelId="{5C9257A3-4400-4F5C-A796-2D312AE023F2}" type="presParOf" srcId="{98F34E42-9509-4442-BF62-20677D05A65A}" destId="{29E8008C-FC7A-44E7-AA44-BB8B83A31AAC}" srcOrd="0" destOrd="0" presId="urn:microsoft.com/office/officeart/2005/8/layout/hierarchy3"/>
    <dgm:cxn modelId="{26862464-8D91-42BF-88BF-6B663944B940}" type="presParOf" srcId="{98F34E42-9509-4442-BF62-20677D05A65A}" destId="{0D765382-99EB-4465-8164-F66063562534}" srcOrd="1" destOrd="0" presId="urn:microsoft.com/office/officeart/2005/8/layout/hierarchy3"/>
    <dgm:cxn modelId="{04C7724C-F938-4534-A520-40FB1F50DA81}" type="presParOf" srcId="{98F34E42-9509-4442-BF62-20677D05A65A}" destId="{4E3C3B43-6608-4143-B922-EC5A612EFFC7}" srcOrd="2" destOrd="0" presId="urn:microsoft.com/office/officeart/2005/8/layout/hierarchy3"/>
    <dgm:cxn modelId="{9B7E3E50-A9AD-492F-9205-C46A22E8284D}" type="presParOf" srcId="{98F34E42-9509-4442-BF62-20677D05A65A}" destId="{5FD4D76B-A71C-4BB3-A4C6-638F715AB8EC}"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3C42B-420A-4B82-8E06-F5C453690868}" type="doc">
      <dgm:prSet loTypeId="urn:microsoft.com/office/officeart/2008/layout/VerticalCurvedList" loCatId="list" qsTypeId="urn:microsoft.com/office/officeart/2005/8/quickstyle/3d5" qsCatId="3D" csTypeId="urn:microsoft.com/office/officeart/2005/8/colors/accent1_2#5" csCatId="accent1" phldr="1"/>
      <dgm:spPr/>
      <dgm:t>
        <a:bodyPr/>
        <a:lstStyle/>
        <a:p>
          <a:endParaRPr lang="sr-Latn-ME"/>
        </a:p>
      </dgm:t>
    </dgm:pt>
    <dgm:pt modelId="{08F11069-B9DB-4AE1-BAAB-77491C9952AD}">
      <dgm:prSet phldrT="[Text]"/>
      <dgm:spPr/>
      <dgm:t>
        <a:bodyPr/>
        <a:lstStyle/>
        <a:p>
          <a:r>
            <a:rPr lang="sr-Latn-ME" dirty="0" smtClean="0"/>
            <a:t>Undergraduated study programs – </a:t>
          </a:r>
          <a:r>
            <a:rPr lang="sr-Latn-ME" b="1" dirty="0" smtClean="0"/>
            <a:t>1200 EUR</a:t>
          </a:r>
          <a:endParaRPr lang="sr-Latn-ME" b="1" dirty="0"/>
        </a:p>
      </dgm:t>
    </dgm:pt>
    <dgm:pt modelId="{8B5C0A92-3176-4CF9-A508-7AFD2A532405}" type="parTrans" cxnId="{13FD2315-4659-476B-9EA3-25C7660EFB28}">
      <dgm:prSet/>
      <dgm:spPr/>
      <dgm:t>
        <a:bodyPr/>
        <a:lstStyle/>
        <a:p>
          <a:endParaRPr lang="sr-Latn-ME"/>
        </a:p>
      </dgm:t>
    </dgm:pt>
    <dgm:pt modelId="{13861D0F-E1B2-4CA4-B33D-A86527BB53FB}" type="sibTrans" cxnId="{13FD2315-4659-476B-9EA3-25C7660EFB28}">
      <dgm:prSet/>
      <dgm:spPr/>
      <dgm:t>
        <a:bodyPr/>
        <a:lstStyle/>
        <a:p>
          <a:endParaRPr lang="sr-Latn-ME"/>
        </a:p>
      </dgm:t>
    </dgm:pt>
    <dgm:pt modelId="{B24F5BC1-4431-4AA9-BB9F-1F40AF9DF420}">
      <dgm:prSet phldrT="[Text]"/>
      <dgm:spPr/>
      <dgm:t>
        <a:bodyPr/>
        <a:lstStyle/>
        <a:p>
          <a:r>
            <a:rPr lang="sr-Latn-ME" dirty="0" smtClean="0"/>
            <a:t>Postgraduated academic specialist studies – </a:t>
          </a:r>
          <a:r>
            <a:rPr lang="sr-Latn-ME" b="1" dirty="0" smtClean="0"/>
            <a:t>1700 EUR</a:t>
          </a:r>
          <a:endParaRPr lang="sr-Latn-ME" b="1" dirty="0"/>
        </a:p>
      </dgm:t>
    </dgm:pt>
    <dgm:pt modelId="{53B5B801-3059-4BB7-9238-40B34263368E}" type="parTrans" cxnId="{693FDE71-95C9-48BC-A99F-74A50B2D7FB0}">
      <dgm:prSet/>
      <dgm:spPr/>
      <dgm:t>
        <a:bodyPr/>
        <a:lstStyle/>
        <a:p>
          <a:endParaRPr lang="sr-Latn-ME"/>
        </a:p>
      </dgm:t>
    </dgm:pt>
    <dgm:pt modelId="{A400C4AB-C64E-48B2-AFF7-15FE4CE91DD3}" type="sibTrans" cxnId="{693FDE71-95C9-48BC-A99F-74A50B2D7FB0}">
      <dgm:prSet/>
      <dgm:spPr/>
      <dgm:t>
        <a:bodyPr/>
        <a:lstStyle/>
        <a:p>
          <a:endParaRPr lang="sr-Latn-ME"/>
        </a:p>
      </dgm:t>
    </dgm:pt>
    <dgm:pt modelId="{CF188598-932C-4804-BADA-EA2EEA8B085A}">
      <dgm:prSet phldrT="[Text]"/>
      <dgm:spPr/>
      <dgm:t>
        <a:bodyPr/>
        <a:lstStyle/>
        <a:p>
          <a:r>
            <a:rPr lang="sr-Latn-ME" dirty="0" smtClean="0"/>
            <a:t>Postgraduated academic master studies – </a:t>
          </a:r>
          <a:r>
            <a:rPr lang="sr-Latn-ME" b="1" dirty="0" smtClean="0"/>
            <a:t>1900 EUR</a:t>
          </a:r>
          <a:endParaRPr lang="sr-Latn-ME" dirty="0"/>
        </a:p>
      </dgm:t>
    </dgm:pt>
    <dgm:pt modelId="{C583075D-BFC5-4D60-8A84-BF2DB93AD048}" type="parTrans" cxnId="{1A3578A6-F278-4C3D-913F-42F0F9D2F7C7}">
      <dgm:prSet/>
      <dgm:spPr/>
      <dgm:t>
        <a:bodyPr/>
        <a:lstStyle/>
        <a:p>
          <a:endParaRPr lang="sr-Latn-ME"/>
        </a:p>
      </dgm:t>
    </dgm:pt>
    <dgm:pt modelId="{4A4BBAB5-9CC9-4D97-9548-6FFC0DDF4E0D}" type="sibTrans" cxnId="{1A3578A6-F278-4C3D-913F-42F0F9D2F7C7}">
      <dgm:prSet/>
      <dgm:spPr/>
      <dgm:t>
        <a:bodyPr/>
        <a:lstStyle/>
        <a:p>
          <a:endParaRPr lang="sr-Latn-ME"/>
        </a:p>
      </dgm:t>
    </dgm:pt>
    <dgm:pt modelId="{A4D73B5E-4460-44D2-886F-D88BB8DEDB37}" type="pres">
      <dgm:prSet presAssocID="{11C3C42B-420A-4B82-8E06-F5C453690868}" presName="Name0" presStyleCnt="0">
        <dgm:presLayoutVars>
          <dgm:chMax val="7"/>
          <dgm:chPref val="7"/>
          <dgm:dir/>
        </dgm:presLayoutVars>
      </dgm:prSet>
      <dgm:spPr/>
      <dgm:t>
        <a:bodyPr/>
        <a:lstStyle/>
        <a:p>
          <a:endParaRPr lang="en-US"/>
        </a:p>
      </dgm:t>
    </dgm:pt>
    <dgm:pt modelId="{93C71E3E-2C55-480B-AAE2-74CF2339C1B1}" type="pres">
      <dgm:prSet presAssocID="{11C3C42B-420A-4B82-8E06-F5C453690868}" presName="Name1" presStyleCnt="0"/>
      <dgm:spPr/>
    </dgm:pt>
    <dgm:pt modelId="{D5703501-85F3-416F-A768-EF8BA8785B53}" type="pres">
      <dgm:prSet presAssocID="{11C3C42B-420A-4B82-8E06-F5C453690868}" presName="cycle" presStyleCnt="0"/>
      <dgm:spPr/>
    </dgm:pt>
    <dgm:pt modelId="{7A29723E-2B15-4D9A-8D8F-3029AD71A18E}" type="pres">
      <dgm:prSet presAssocID="{11C3C42B-420A-4B82-8E06-F5C453690868}" presName="srcNode" presStyleLbl="node1" presStyleIdx="0" presStyleCnt="3"/>
      <dgm:spPr/>
    </dgm:pt>
    <dgm:pt modelId="{CB986B83-22F3-4BFA-96B5-BCDEAC4D3F87}" type="pres">
      <dgm:prSet presAssocID="{11C3C42B-420A-4B82-8E06-F5C453690868}" presName="conn" presStyleLbl="parChTrans1D2" presStyleIdx="0" presStyleCnt="1"/>
      <dgm:spPr/>
      <dgm:t>
        <a:bodyPr/>
        <a:lstStyle/>
        <a:p>
          <a:endParaRPr lang="en-US"/>
        </a:p>
      </dgm:t>
    </dgm:pt>
    <dgm:pt modelId="{80C12E44-BCBE-48D1-BF32-D54F73F18208}" type="pres">
      <dgm:prSet presAssocID="{11C3C42B-420A-4B82-8E06-F5C453690868}" presName="extraNode" presStyleLbl="node1" presStyleIdx="0" presStyleCnt="3"/>
      <dgm:spPr/>
    </dgm:pt>
    <dgm:pt modelId="{823C1DE6-7217-4A74-9343-0D426B65250D}" type="pres">
      <dgm:prSet presAssocID="{11C3C42B-420A-4B82-8E06-F5C453690868}" presName="dstNode" presStyleLbl="node1" presStyleIdx="0" presStyleCnt="3"/>
      <dgm:spPr/>
    </dgm:pt>
    <dgm:pt modelId="{B3FFF338-F3FF-4D74-BF84-870297117AED}" type="pres">
      <dgm:prSet presAssocID="{08F11069-B9DB-4AE1-BAAB-77491C9952AD}" presName="text_1" presStyleLbl="node1" presStyleIdx="0" presStyleCnt="3">
        <dgm:presLayoutVars>
          <dgm:bulletEnabled val="1"/>
        </dgm:presLayoutVars>
      </dgm:prSet>
      <dgm:spPr/>
      <dgm:t>
        <a:bodyPr/>
        <a:lstStyle/>
        <a:p>
          <a:endParaRPr lang="sr-Latn-ME"/>
        </a:p>
      </dgm:t>
    </dgm:pt>
    <dgm:pt modelId="{EB2704F2-E83D-4653-BFEB-9E9F1B4428D2}" type="pres">
      <dgm:prSet presAssocID="{08F11069-B9DB-4AE1-BAAB-77491C9952AD}" presName="accent_1" presStyleCnt="0"/>
      <dgm:spPr/>
    </dgm:pt>
    <dgm:pt modelId="{7470C8FA-8C52-44BB-92D2-C48CC1CF0503}" type="pres">
      <dgm:prSet presAssocID="{08F11069-B9DB-4AE1-BAAB-77491C9952AD}" presName="accentRepeatNode" presStyleLbl="solidFgAcc1" presStyleIdx="0" presStyleCnt="3"/>
      <dgm:spPr/>
    </dgm:pt>
    <dgm:pt modelId="{D1CBC935-B2F4-4CF2-81A9-CE0B43A26DB2}" type="pres">
      <dgm:prSet presAssocID="{B24F5BC1-4431-4AA9-BB9F-1F40AF9DF420}" presName="text_2" presStyleLbl="node1" presStyleIdx="1" presStyleCnt="3">
        <dgm:presLayoutVars>
          <dgm:bulletEnabled val="1"/>
        </dgm:presLayoutVars>
      </dgm:prSet>
      <dgm:spPr/>
      <dgm:t>
        <a:bodyPr/>
        <a:lstStyle/>
        <a:p>
          <a:endParaRPr lang="sr-Latn-ME"/>
        </a:p>
      </dgm:t>
    </dgm:pt>
    <dgm:pt modelId="{1AC6D6A5-6694-4561-805D-76E2CEEA35AE}" type="pres">
      <dgm:prSet presAssocID="{B24F5BC1-4431-4AA9-BB9F-1F40AF9DF420}" presName="accent_2" presStyleCnt="0"/>
      <dgm:spPr/>
    </dgm:pt>
    <dgm:pt modelId="{A050CAFB-FA57-444F-A560-4B175F6C2535}" type="pres">
      <dgm:prSet presAssocID="{B24F5BC1-4431-4AA9-BB9F-1F40AF9DF420}" presName="accentRepeatNode" presStyleLbl="solidFgAcc1" presStyleIdx="1" presStyleCnt="3" custLinFactNeighborX="-2179" custLinFactNeighborY="-847"/>
      <dgm:spPr/>
      <dgm:t>
        <a:bodyPr/>
        <a:lstStyle/>
        <a:p>
          <a:endParaRPr lang="en-US"/>
        </a:p>
      </dgm:t>
    </dgm:pt>
    <dgm:pt modelId="{9C1BC137-285F-4F2D-AAF7-003F75490235}" type="pres">
      <dgm:prSet presAssocID="{CF188598-932C-4804-BADA-EA2EEA8B085A}" presName="text_3" presStyleLbl="node1" presStyleIdx="2" presStyleCnt="3">
        <dgm:presLayoutVars>
          <dgm:bulletEnabled val="1"/>
        </dgm:presLayoutVars>
      </dgm:prSet>
      <dgm:spPr/>
      <dgm:t>
        <a:bodyPr/>
        <a:lstStyle/>
        <a:p>
          <a:endParaRPr lang="sr-Latn-ME"/>
        </a:p>
      </dgm:t>
    </dgm:pt>
    <dgm:pt modelId="{84C58F11-FAD8-404A-8C01-9E0E60B8423A}" type="pres">
      <dgm:prSet presAssocID="{CF188598-932C-4804-BADA-EA2EEA8B085A}" presName="accent_3" presStyleCnt="0"/>
      <dgm:spPr/>
    </dgm:pt>
    <dgm:pt modelId="{5D23A3B6-0F78-46A3-ADE7-EB411E6447B6}" type="pres">
      <dgm:prSet presAssocID="{CF188598-932C-4804-BADA-EA2EEA8B085A}" presName="accentRepeatNode" presStyleLbl="solidFgAcc1" presStyleIdx="2" presStyleCnt="3"/>
      <dgm:spPr/>
    </dgm:pt>
  </dgm:ptLst>
  <dgm:cxnLst>
    <dgm:cxn modelId="{05F73EF1-5C51-4669-9734-122365451EC6}" type="presOf" srcId="{B24F5BC1-4431-4AA9-BB9F-1F40AF9DF420}" destId="{D1CBC935-B2F4-4CF2-81A9-CE0B43A26DB2}" srcOrd="0" destOrd="0" presId="urn:microsoft.com/office/officeart/2008/layout/VerticalCurvedList"/>
    <dgm:cxn modelId="{1A3578A6-F278-4C3D-913F-42F0F9D2F7C7}" srcId="{11C3C42B-420A-4B82-8E06-F5C453690868}" destId="{CF188598-932C-4804-BADA-EA2EEA8B085A}" srcOrd="2" destOrd="0" parTransId="{C583075D-BFC5-4D60-8A84-BF2DB93AD048}" sibTransId="{4A4BBAB5-9CC9-4D97-9548-6FFC0DDF4E0D}"/>
    <dgm:cxn modelId="{95D91A73-E609-486A-A698-26FB49897054}" type="presOf" srcId="{CF188598-932C-4804-BADA-EA2EEA8B085A}" destId="{9C1BC137-285F-4F2D-AAF7-003F75490235}" srcOrd="0" destOrd="0" presId="urn:microsoft.com/office/officeart/2008/layout/VerticalCurvedList"/>
    <dgm:cxn modelId="{0551BEBD-48F6-4AC8-8722-4F468A2949F0}" type="presOf" srcId="{13861D0F-E1B2-4CA4-B33D-A86527BB53FB}" destId="{CB986B83-22F3-4BFA-96B5-BCDEAC4D3F87}" srcOrd="0" destOrd="0" presId="urn:microsoft.com/office/officeart/2008/layout/VerticalCurvedList"/>
    <dgm:cxn modelId="{13FD2315-4659-476B-9EA3-25C7660EFB28}" srcId="{11C3C42B-420A-4B82-8E06-F5C453690868}" destId="{08F11069-B9DB-4AE1-BAAB-77491C9952AD}" srcOrd="0" destOrd="0" parTransId="{8B5C0A92-3176-4CF9-A508-7AFD2A532405}" sibTransId="{13861D0F-E1B2-4CA4-B33D-A86527BB53FB}"/>
    <dgm:cxn modelId="{693FDE71-95C9-48BC-A99F-74A50B2D7FB0}" srcId="{11C3C42B-420A-4B82-8E06-F5C453690868}" destId="{B24F5BC1-4431-4AA9-BB9F-1F40AF9DF420}" srcOrd="1" destOrd="0" parTransId="{53B5B801-3059-4BB7-9238-40B34263368E}" sibTransId="{A400C4AB-C64E-48B2-AFF7-15FE4CE91DD3}"/>
    <dgm:cxn modelId="{638640CC-CF49-4FD4-A9BF-FDF70FFA27CA}" type="presOf" srcId="{08F11069-B9DB-4AE1-BAAB-77491C9952AD}" destId="{B3FFF338-F3FF-4D74-BF84-870297117AED}" srcOrd="0" destOrd="0" presId="urn:microsoft.com/office/officeart/2008/layout/VerticalCurvedList"/>
    <dgm:cxn modelId="{8809AC07-7490-4718-A15D-DD07F56BEC70}" type="presOf" srcId="{11C3C42B-420A-4B82-8E06-F5C453690868}" destId="{A4D73B5E-4460-44D2-886F-D88BB8DEDB37}" srcOrd="0" destOrd="0" presId="urn:microsoft.com/office/officeart/2008/layout/VerticalCurvedList"/>
    <dgm:cxn modelId="{D459D0F7-2D9C-4556-9E03-128EE599D251}" type="presParOf" srcId="{A4D73B5E-4460-44D2-886F-D88BB8DEDB37}" destId="{93C71E3E-2C55-480B-AAE2-74CF2339C1B1}" srcOrd="0" destOrd="0" presId="urn:microsoft.com/office/officeart/2008/layout/VerticalCurvedList"/>
    <dgm:cxn modelId="{7E6DA86C-3A6B-4418-B7CF-0594934D0BB3}" type="presParOf" srcId="{93C71E3E-2C55-480B-AAE2-74CF2339C1B1}" destId="{D5703501-85F3-416F-A768-EF8BA8785B53}" srcOrd="0" destOrd="0" presId="urn:microsoft.com/office/officeart/2008/layout/VerticalCurvedList"/>
    <dgm:cxn modelId="{DEA07E59-0D99-4BD1-9355-61813C86B82D}" type="presParOf" srcId="{D5703501-85F3-416F-A768-EF8BA8785B53}" destId="{7A29723E-2B15-4D9A-8D8F-3029AD71A18E}" srcOrd="0" destOrd="0" presId="urn:microsoft.com/office/officeart/2008/layout/VerticalCurvedList"/>
    <dgm:cxn modelId="{E3A2E3BF-730E-4681-9952-9BE0CDE12FC6}" type="presParOf" srcId="{D5703501-85F3-416F-A768-EF8BA8785B53}" destId="{CB986B83-22F3-4BFA-96B5-BCDEAC4D3F87}" srcOrd="1" destOrd="0" presId="urn:microsoft.com/office/officeart/2008/layout/VerticalCurvedList"/>
    <dgm:cxn modelId="{F406FF95-97F0-4D11-8422-326CAE08D4A8}" type="presParOf" srcId="{D5703501-85F3-416F-A768-EF8BA8785B53}" destId="{80C12E44-BCBE-48D1-BF32-D54F73F18208}" srcOrd="2" destOrd="0" presId="urn:microsoft.com/office/officeart/2008/layout/VerticalCurvedList"/>
    <dgm:cxn modelId="{3186B595-4128-4610-AF3A-BC1FCD2BC344}" type="presParOf" srcId="{D5703501-85F3-416F-A768-EF8BA8785B53}" destId="{823C1DE6-7217-4A74-9343-0D426B65250D}" srcOrd="3" destOrd="0" presId="urn:microsoft.com/office/officeart/2008/layout/VerticalCurvedList"/>
    <dgm:cxn modelId="{3CA9F549-1442-4A20-8045-CC425E21AB07}" type="presParOf" srcId="{93C71E3E-2C55-480B-AAE2-74CF2339C1B1}" destId="{B3FFF338-F3FF-4D74-BF84-870297117AED}" srcOrd="1" destOrd="0" presId="urn:microsoft.com/office/officeart/2008/layout/VerticalCurvedList"/>
    <dgm:cxn modelId="{16B8FC35-39E4-4AC5-858C-AE0C35F543A9}" type="presParOf" srcId="{93C71E3E-2C55-480B-AAE2-74CF2339C1B1}" destId="{EB2704F2-E83D-4653-BFEB-9E9F1B4428D2}" srcOrd="2" destOrd="0" presId="urn:microsoft.com/office/officeart/2008/layout/VerticalCurvedList"/>
    <dgm:cxn modelId="{B093D240-DB93-4066-AC6E-FE887E545875}" type="presParOf" srcId="{EB2704F2-E83D-4653-BFEB-9E9F1B4428D2}" destId="{7470C8FA-8C52-44BB-92D2-C48CC1CF0503}" srcOrd="0" destOrd="0" presId="urn:microsoft.com/office/officeart/2008/layout/VerticalCurvedList"/>
    <dgm:cxn modelId="{AD3567E0-F085-48FF-A7E0-73E3299FD14C}" type="presParOf" srcId="{93C71E3E-2C55-480B-AAE2-74CF2339C1B1}" destId="{D1CBC935-B2F4-4CF2-81A9-CE0B43A26DB2}" srcOrd="3" destOrd="0" presId="urn:microsoft.com/office/officeart/2008/layout/VerticalCurvedList"/>
    <dgm:cxn modelId="{5C26C932-68C0-4A5D-9C5B-84D49E9E743B}" type="presParOf" srcId="{93C71E3E-2C55-480B-AAE2-74CF2339C1B1}" destId="{1AC6D6A5-6694-4561-805D-76E2CEEA35AE}" srcOrd="4" destOrd="0" presId="urn:microsoft.com/office/officeart/2008/layout/VerticalCurvedList"/>
    <dgm:cxn modelId="{6480221B-B2AF-49DB-B1C8-6C2B99188DE2}" type="presParOf" srcId="{1AC6D6A5-6694-4561-805D-76E2CEEA35AE}" destId="{A050CAFB-FA57-444F-A560-4B175F6C2535}" srcOrd="0" destOrd="0" presId="urn:microsoft.com/office/officeart/2008/layout/VerticalCurvedList"/>
    <dgm:cxn modelId="{6ACF33DA-E6A7-4E3B-89E7-38DD3E93B71E}" type="presParOf" srcId="{93C71E3E-2C55-480B-AAE2-74CF2339C1B1}" destId="{9C1BC137-285F-4F2D-AAF7-003F75490235}" srcOrd="5" destOrd="0" presId="urn:microsoft.com/office/officeart/2008/layout/VerticalCurvedList"/>
    <dgm:cxn modelId="{BEB85451-2855-42FF-AE18-EB5DFCD646BB}" type="presParOf" srcId="{93C71E3E-2C55-480B-AAE2-74CF2339C1B1}" destId="{84C58F11-FAD8-404A-8C01-9E0E60B8423A}" srcOrd="6" destOrd="0" presId="urn:microsoft.com/office/officeart/2008/layout/VerticalCurvedList"/>
    <dgm:cxn modelId="{318379D3-20F2-4342-8462-803AA5566809}" type="presParOf" srcId="{84C58F11-FAD8-404A-8C01-9E0E60B8423A}" destId="{5D23A3B6-0F78-46A3-ADE7-EB411E6447B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EB781491-CBBB-4CF2-BA51-D6CBC0EC3C75}" type="datetimeFigureOut">
              <a:rPr lang="en-US"/>
              <a:pPr>
                <a:defRPr/>
              </a:pPr>
              <a:t>7/17/2017</a:t>
            </a:fld>
            <a:endParaRPr lang="en-US"/>
          </a:p>
        </p:txBody>
      </p:sp>
      <p:sp>
        <p:nvSpPr>
          <p:cNvPr id="11" name="Footer Placeholder 18"/>
          <p:cNvSpPr>
            <a:spLocks noGrp="1"/>
          </p:cNvSpPr>
          <p:nvPr>
            <p:ph type="ftr" sz="quarter" idx="11"/>
          </p:nvPr>
        </p:nvSpPr>
        <p:spPr/>
        <p:txBody>
          <a:bodyPr/>
          <a:lstStyle>
            <a:lvl1pPr>
              <a:defRPr/>
            </a:lvl1pPr>
          </a:lstStyle>
          <a:p>
            <a:pPr>
              <a:defRPr/>
            </a:pPr>
            <a:endParaRPr lang="en-US"/>
          </a:p>
        </p:txBody>
      </p:sp>
      <p:sp>
        <p:nvSpPr>
          <p:cNvPr id="12" name="Slide Number Placeholder 26"/>
          <p:cNvSpPr>
            <a:spLocks noGrp="1"/>
          </p:cNvSpPr>
          <p:nvPr>
            <p:ph type="sldNum" sz="quarter" idx="12"/>
          </p:nvPr>
        </p:nvSpPr>
        <p:spPr/>
        <p:txBody>
          <a:bodyPr/>
          <a:lstStyle>
            <a:lvl1pPr>
              <a:defRPr/>
            </a:lvl1pPr>
          </a:lstStyle>
          <a:p>
            <a:pPr>
              <a:defRPr/>
            </a:pPr>
            <a:fld id="{40CAB9F5-B936-449A-8B6B-936EAB490C6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0F1380-0F76-4772-8045-C834E4750C62}" type="datetimeFigureOut">
              <a:rPr lang="en-US"/>
              <a:pPr>
                <a:defRPr/>
              </a:pPr>
              <a:t>7/17/2017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C69E338-95AD-4961-BE7C-8BDAD6095B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CB3062-5FFA-4F4F-BA8E-C7FE510560A5}" type="datetimeFigureOut">
              <a:rPr lang="en-US"/>
              <a:pPr>
                <a:defRPr/>
              </a:pPr>
              <a:t>7/17/2017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BBE0EBF-BE32-4960-875C-2FE16003EA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62945A-5D6A-4F83-BAF0-1AAD4E08DC47}" type="datetimeFigureOut">
              <a:rPr lang="en-US"/>
              <a:pPr>
                <a:defRPr/>
              </a:pPr>
              <a:t>7/17/2017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D351C2-FF3A-4614-9827-A5420B1708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B6FF950-9B90-4A11-B7A5-E81E116417DB}" type="datetimeFigureOut">
              <a:rPr lang="en-US"/>
              <a:pPr>
                <a:defRPr/>
              </a:pPr>
              <a:t>7/17/2017</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DC48DA9-3421-4CB1-B87B-9603494798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B930167-154E-4DDE-819B-2D3BEFAEA31C}" type="datetimeFigureOut">
              <a:rPr lang="en-US"/>
              <a:pPr>
                <a:defRPr/>
              </a:pPr>
              <a:t>7/17/2017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A35B174-AC4C-4FB8-9944-4DFBB4E238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2C53362-6967-4AA0-8B86-6E2A43E00962}" type="datetimeFigureOut">
              <a:rPr lang="en-US"/>
              <a:pPr>
                <a:defRPr/>
              </a:pPr>
              <a:t>7/17/2017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C939620-A75D-4A74-9DAC-5475F8E380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AE22A42-1CCB-4C2A-9964-902D573E2932}" type="datetimeFigureOut">
              <a:rPr lang="en-US"/>
              <a:pPr>
                <a:defRPr/>
              </a:pPr>
              <a:t>7/17/2017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124FAF9-50A5-4227-B54B-3D0B3F19F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BCCFFCE-11ED-46CA-AE78-A749E7099E35}" type="datetimeFigureOut">
              <a:rPr lang="en-US"/>
              <a:pPr>
                <a:defRPr/>
              </a:pPr>
              <a:t>7/17/2017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C333CD3-FF5A-455C-8D50-BBDF7177EA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BBF2FBD-ED38-4253-A537-52450CAD5D99}" type="datetimeFigureOut">
              <a:rPr lang="en-US"/>
              <a:pPr>
                <a:defRPr/>
              </a:pPr>
              <a:t>7/17/2017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69D2F4D-A2BD-49D3-8D46-14C54CF14A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8609A3-80EA-45D7-BFEC-13E7E6EB5B84}" type="datetimeFigureOut">
              <a:rPr lang="en-US"/>
              <a:pPr>
                <a:defRPr/>
              </a:pPr>
              <a:t>7/17/2017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AD0537F-69D4-4456-8922-CE9E6D2545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3362341E-95F6-465A-A1AB-9BB20DAC3962}" type="datetimeFigureOut">
              <a:rPr lang="en-US"/>
              <a:pPr>
                <a:defRPr/>
              </a:pPr>
              <a:t>7/17/2017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83345EA-24D1-47CA-872F-9C74D3E8149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grpSp>
          <p:nvGrpSpPr>
            <p:cNvPr id="12" name="Freeform 11"/>
            <p:cNvGrpSpPr>
              <a:grpSpLocks/>
            </p:cNvGrpSpPr>
            <p:nvPr/>
          </p:nvGrpSpPr>
          <p:grpSpPr bwMode="auto">
            <a:xfrm>
              <a:off x="-6124" y="-10242"/>
              <a:ext cx="9137904" cy="1048512"/>
              <a:chOff x="-6096" y="-24384"/>
              <a:chExt cx="9137904" cy="1048512"/>
            </a:xfrm>
          </p:grpSpPr>
          <p:pic>
            <p:nvPicPr>
              <p:cNvPr id="1034" name="Freeform 11"/>
              <p:cNvPicPr>
                <a:picLocks noChangeArrowheads="1"/>
              </p:cNvPicPr>
              <p:nvPr/>
            </p:nvPicPr>
            <p:blipFill>
              <a:blip r:embed="rId13"/>
              <a:srcRect/>
              <a:stretch>
                <a:fillRect/>
              </a:stretch>
            </p:blipFill>
            <p:spPr bwMode="auto">
              <a:xfrm>
                <a:off x="-6096" y="-24384"/>
                <a:ext cx="9137904" cy="1048512"/>
              </a:xfrm>
              <a:prstGeom prst="rect">
                <a:avLst/>
              </a:prstGeom>
              <a:noFill/>
            </p:spPr>
          </p:pic>
          <p:sp>
            <p:nvSpPr>
              <p:cNvPr id="1035" name="Text Box 11"/>
              <p:cNvSpPr txBox="1">
                <a:spLocks noChangeArrowheads="1"/>
              </p:cNvSpPr>
              <p:nvPr/>
            </p:nvSpPr>
            <p:spPr bwMode="auto">
              <a:xfrm rot="21435692">
                <a:off x="-29294" y="421671"/>
                <a:ext cx="0" cy="0"/>
              </a:xfrm>
              <a:prstGeom prst="rect">
                <a:avLst/>
              </a:prstGeom>
              <a:noFill/>
              <a:ln w="9525">
                <a:noFill/>
                <a:miter lim="800000"/>
                <a:headEnd/>
                <a:tailEnd/>
              </a:ln>
            </p:spPr>
            <p:txBody>
              <a:bodyPr/>
              <a:lstStyle/>
              <a:p>
                <a:endParaRPr lang="en-US">
                  <a:latin typeface="Constantia" pitchFamily="18" charset="0"/>
                </a:endParaRPr>
              </a:p>
            </p:txBody>
          </p:sp>
        </p:gr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1" r:id="rId7"/>
    <p:sldLayoutId id="2147483690" r:id="rId8"/>
    <p:sldLayoutId id="2147483698" r:id="rId9"/>
    <p:sldLayoutId id="2147483689" r:id="rId10"/>
    <p:sldLayoutId id="214748368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fpebar.me/" TargetMode="Externa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xml"/><Relationship Id="rId5" Type="http://schemas.openxmlformats.org/officeDocument/2006/relationships/hyperlink" Target="http://www.fpebar.me/" TargetMode="Externa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714500"/>
          </a:xfrm>
          <a:solidFill>
            <a:srgbClr val="0070C0"/>
          </a:solidFill>
        </p:spPr>
        <p:txBody>
          <a:bodyPr>
            <a:normAutofit/>
          </a:bodyPr>
          <a:lstStyle/>
          <a:p>
            <a:pPr algn="ctr" fontAlgn="auto">
              <a:spcAft>
                <a:spcPts val="0"/>
              </a:spcAft>
              <a:defRPr/>
            </a:pPr>
            <a:r>
              <a:rPr lang="sr-Latn-ME" b="1" i="1" u="sng" dirty="0" smtClean="0">
                <a:solidFill>
                  <a:srgbClr val="FFFF00"/>
                </a:solidFill>
                <a:effectLst>
                  <a:outerShdw blurRad="38100" dist="38100" dir="2700000" algn="tl">
                    <a:srgbClr val="000000">
                      <a:alpha val="43137"/>
                    </a:srgbClr>
                  </a:outerShdw>
                </a:effectLst>
              </a:rPr>
              <a:t>Adriatic University </a:t>
            </a:r>
            <a:br>
              <a:rPr lang="sr-Latn-ME" b="1" i="1" u="sng" dirty="0" smtClean="0">
                <a:solidFill>
                  <a:srgbClr val="FFFF00"/>
                </a:solidFill>
                <a:effectLst>
                  <a:outerShdw blurRad="38100" dist="38100" dir="2700000" algn="tl">
                    <a:srgbClr val="000000">
                      <a:alpha val="43137"/>
                    </a:srgbClr>
                  </a:outerShdw>
                </a:effectLst>
              </a:rPr>
            </a:br>
            <a:r>
              <a:rPr lang="sr-Latn-ME" b="1" i="1" u="sng" dirty="0" smtClean="0">
                <a:solidFill>
                  <a:srgbClr val="FFFF00"/>
                </a:solidFill>
                <a:effectLst>
                  <a:outerShdw blurRad="38100" dist="38100" dir="2700000" algn="tl">
                    <a:srgbClr val="000000">
                      <a:alpha val="43137"/>
                    </a:srgbClr>
                  </a:outerShdw>
                </a:effectLst>
              </a:rPr>
              <a:t>  Montenegro</a:t>
            </a:r>
            <a:endParaRPr lang="en-US" b="1" i="1" u="sng" dirty="0">
              <a:solidFill>
                <a:srgbClr val="FFFF00"/>
              </a:solidFill>
              <a:effectLst>
                <a:outerShdw blurRad="38100" dist="38100" dir="2700000" algn="tl">
                  <a:srgbClr val="000000">
                    <a:alpha val="43137"/>
                  </a:srgbClr>
                </a:outerShdw>
              </a:effectLst>
            </a:endParaRPr>
          </a:p>
        </p:txBody>
      </p:sp>
      <p:pic>
        <p:nvPicPr>
          <p:cNvPr id="1026" name="Picture 2" descr="C:\Users\korisnik\Desktop\UNIVERZITET-ADRIATIK-BAR.jpg"/>
          <p:cNvPicPr>
            <a:picLocks noChangeAspect="1" noChangeArrowheads="1"/>
          </p:cNvPicPr>
          <p:nvPr/>
        </p:nvPicPr>
        <p:blipFill>
          <a:blip r:embed="rId2"/>
          <a:srcRect/>
          <a:stretch>
            <a:fillRect/>
          </a:stretch>
        </p:blipFill>
        <p:spPr bwMode="auto">
          <a:xfrm>
            <a:off x="857250" y="1857375"/>
            <a:ext cx="7572375" cy="5000625"/>
          </a:xfrm>
          <a:prstGeom prst="rect">
            <a:avLst/>
          </a:prstGeom>
          <a:solidFill>
            <a:schemeClr val="accent1">
              <a:lumMod val="40000"/>
              <a:lumOff val="60000"/>
            </a:schemeClr>
          </a:solidFill>
          <a:ln>
            <a:solidFill>
              <a:schemeClr val="tx2">
                <a:lumMod val="40000"/>
                <a:lumOff val="6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 1"/>
          <p:cNvGrpSpPr>
            <a:grpSpLocks noGrp="1"/>
          </p:cNvGrpSpPr>
          <p:nvPr/>
        </p:nvGrpSpPr>
        <p:grpSpPr bwMode="auto">
          <a:xfrm>
            <a:off x="-73025" y="128588"/>
            <a:ext cx="5145088" cy="1054100"/>
            <a:chOff x="-46" y="81"/>
            <a:chExt cx="3241" cy="664"/>
          </a:xfrm>
        </p:grpSpPr>
        <p:pic>
          <p:nvPicPr>
            <p:cNvPr id="22529" name="Title 1"/>
            <p:cNvPicPr>
              <a:picLocks noChangeArrowheads="1"/>
            </p:cNvPicPr>
            <p:nvPr/>
          </p:nvPicPr>
          <p:blipFill>
            <a:blip r:embed="rId2"/>
            <a:srcRect/>
            <a:stretch>
              <a:fillRect/>
            </a:stretch>
          </p:blipFill>
          <p:spPr bwMode="auto">
            <a:xfrm>
              <a:off x="-46" y="81"/>
              <a:ext cx="3241" cy="664"/>
            </a:xfrm>
            <a:prstGeom prst="rect">
              <a:avLst/>
            </a:prstGeom>
            <a:noFill/>
          </p:spPr>
        </p:pic>
        <p:sp>
          <p:nvSpPr>
            <p:cNvPr id="22530" name="Text Box 2"/>
            <p:cNvSpPr txBox="1">
              <a:spLocks noChangeArrowheads="1"/>
            </p:cNvSpPr>
            <p:nvPr/>
          </p:nvSpPr>
          <p:spPr bwMode="auto">
            <a:xfrm>
              <a:off x="0" y="135"/>
              <a:ext cx="3150" cy="540"/>
            </a:xfrm>
            <a:prstGeom prst="rect">
              <a:avLst/>
            </a:prstGeom>
            <a:noFill/>
            <a:ln w="9525">
              <a:noFill/>
              <a:miter lim="800000"/>
              <a:headEnd/>
              <a:tailEnd/>
            </a:ln>
          </p:spPr>
          <p:txBody>
            <a:bodyPr lIns="0" rIns="0" bIns="0" anchor="b"/>
            <a:lstStyle/>
            <a:p>
              <a:pPr algn="ctr"/>
              <a:r>
                <a:rPr lang="en-US" sz="4800" b="1">
                  <a:solidFill>
                    <a:srgbClr val="C00000"/>
                  </a:solidFill>
                  <a:latin typeface="Harlow Solid Italic" pitchFamily="82" charset="0"/>
                </a:rPr>
                <a:t>Scholarship fees</a:t>
              </a:r>
              <a:endParaRPr lang="en-US" sz="5000">
                <a:solidFill>
                  <a:srgbClr val="000000"/>
                </a:solidFill>
                <a:latin typeface="Harlow Solid Italic" pitchFamily="82" charset="0"/>
              </a:endParaRPr>
            </a:p>
          </p:txBody>
        </p:sp>
      </p:grpSp>
      <p:sp>
        <p:nvSpPr>
          <p:cNvPr id="4" name="Content Placeholder 3"/>
          <p:cNvSpPr>
            <a:spLocks noGrp="1"/>
          </p:cNvSpPr>
          <p:nvPr>
            <p:ph sz="half" idx="4294967295"/>
          </p:nvPr>
        </p:nvSpPr>
        <p:spPr>
          <a:xfrm>
            <a:off x="0" y="1071563"/>
            <a:ext cx="4038600" cy="5786437"/>
          </a:xfrm>
          <a:solidFill>
            <a:schemeClr val="accent3">
              <a:lumMod val="20000"/>
              <a:lumOff val="80000"/>
            </a:schemeClr>
          </a:solidFill>
        </p:spPr>
        <p:txBody>
          <a:bodyPr>
            <a:normAutofit fontScale="85000" lnSpcReduction="20000"/>
          </a:bodyPr>
          <a:lstStyle/>
          <a:p>
            <a:pPr marL="274320" indent="-274320" algn="ctr" fontAlgn="auto">
              <a:spcAft>
                <a:spcPts val="0"/>
              </a:spcAft>
              <a:buClr>
                <a:schemeClr val="accent3"/>
              </a:buClr>
              <a:buFont typeface="Wingdings 2"/>
              <a:buNone/>
              <a:defRPr/>
            </a:pPr>
            <a:endParaRPr lang="en-US" b="1" dirty="0" smtClean="0">
              <a:solidFill>
                <a:srgbClr val="003366"/>
              </a:solidFill>
              <a:effectLst>
                <a:outerShdw blurRad="38100" dist="38100" dir="2700000" algn="tl">
                  <a:srgbClr val="C0C0C0"/>
                </a:outerShdw>
              </a:effectLst>
            </a:endParaRPr>
          </a:p>
          <a:p>
            <a:pPr marL="274320" indent="-274320" algn="ctr" fontAlgn="auto">
              <a:spcAft>
                <a:spcPts val="0"/>
              </a:spcAft>
              <a:buClr>
                <a:schemeClr val="accent3"/>
              </a:buClr>
              <a:buFont typeface="Wingdings 2"/>
              <a:buChar char=""/>
              <a:defRPr/>
            </a:pPr>
            <a:r>
              <a:rPr lang="en-US" b="1" u="sng" dirty="0" smtClean="0">
                <a:solidFill>
                  <a:srgbClr val="0066CC"/>
                </a:solidFill>
                <a:effectLst>
                  <a:outerShdw blurRad="38100" dist="38100" dir="2700000" algn="tl">
                    <a:srgbClr val="C0C0C0"/>
                  </a:outerShdw>
                </a:effectLst>
              </a:rPr>
              <a:t>FOR UNDERGRADUATE STUDIES</a:t>
            </a:r>
          </a:p>
          <a:p>
            <a:pPr marL="274320" indent="-274320" algn="ctr" fontAlgn="auto">
              <a:spcAft>
                <a:spcPts val="0"/>
              </a:spcAft>
              <a:buClr>
                <a:schemeClr val="accent3"/>
              </a:buClr>
              <a:buFont typeface="Wingdings 2"/>
              <a:buNone/>
              <a:defRPr/>
            </a:pPr>
            <a:r>
              <a:rPr lang="en-US" sz="2800" b="1" dirty="0" smtClean="0">
                <a:solidFill>
                  <a:srgbClr val="0066CC"/>
                </a:solidFill>
              </a:rPr>
              <a:t>1</a:t>
            </a:r>
            <a:r>
              <a:rPr lang="sr-Latn-ME" sz="2800" b="1" dirty="0" smtClean="0">
                <a:solidFill>
                  <a:srgbClr val="0066CC"/>
                </a:solidFill>
              </a:rPr>
              <a:t>500,00</a:t>
            </a:r>
            <a:r>
              <a:rPr lang="en-US" sz="2800" b="1" dirty="0" smtClean="0">
                <a:solidFill>
                  <a:srgbClr val="0066CC"/>
                </a:solidFill>
              </a:rPr>
              <a:t> €</a:t>
            </a:r>
            <a:r>
              <a:rPr lang="sr-Latn-ME" sz="2800" b="1" dirty="0" smtClean="0">
                <a:solidFill>
                  <a:srgbClr val="0066CC"/>
                </a:solidFill>
              </a:rPr>
              <a:t> (euros)</a:t>
            </a:r>
          </a:p>
          <a:p>
            <a:pPr marL="274320" indent="-274320" fontAlgn="auto">
              <a:spcAft>
                <a:spcPts val="0"/>
              </a:spcAft>
              <a:buClr>
                <a:schemeClr val="accent3"/>
              </a:buClr>
              <a:buFont typeface="Wingdings 2"/>
              <a:buNone/>
              <a:defRPr/>
            </a:pPr>
            <a:r>
              <a:rPr lang="sr-Latn-ME" sz="2000" b="1" dirty="0" smtClean="0">
                <a:solidFill>
                  <a:srgbClr val="0066CC"/>
                </a:solidFill>
              </a:rPr>
              <a:t>    </a:t>
            </a:r>
            <a:r>
              <a:rPr lang="en-US" sz="2000" b="1" dirty="0" smtClean="0">
                <a:solidFill>
                  <a:schemeClr val="accent2"/>
                </a:solidFill>
              </a:rPr>
              <a:t> </a:t>
            </a:r>
            <a:r>
              <a:rPr lang="sr-Latn-ME" sz="2000" b="1" dirty="0" smtClean="0">
                <a:solidFill>
                  <a:schemeClr val="accent2"/>
                </a:solidFill>
              </a:rPr>
              <a:t>(</a:t>
            </a:r>
            <a:r>
              <a:rPr lang="en-US" sz="2000" b="1" dirty="0" smtClean="0">
                <a:solidFill>
                  <a:schemeClr val="accent2"/>
                </a:solidFill>
              </a:rPr>
              <a:t>FOR </a:t>
            </a:r>
            <a:r>
              <a:rPr lang="sr-Latn-ME" sz="2000" b="1" dirty="0" smtClean="0">
                <a:solidFill>
                  <a:schemeClr val="accent2"/>
                </a:solidFill>
              </a:rPr>
              <a:t>ONE</a:t>
            </a:r>
            <a:r>
              <a:rPr lang="en-US" sz="2000" b="1" dirty="0" smtClean="0">
                <a:solidFill>
                  <a:schemeClr val="accent2"/>
                </a:solidFill>
              </a:rPr>
              <a:t>  YEAR OF  </a:t>
            </a:r>
          </a:p>
          <a:p>
            <a:pPr marL="274320" indent="-274320" fontAlgn="auto">
              <a:spcAft>
                <a:spcPts val="0"/>
              </a:spcAft>
              <a:buClr>
                <a:schemeClr val="accent3"/>
              </a:buClr>
              <a:buFont typeface="Wingdings" pitchFamily="2" charset="2"/>
              <a:buNone/>
              <a:defRPr/>
            </a:pPr>
            <a:r>
              <a:rPr lang="en-US" sz="2000" b="1" dirty="0" smtClean="0">
                <a:solidFill>
                  <a:schemeClr val="accent2"/>
                </a:solidFill>
              </a:rPr>
              <a:t>    BASIC ACADEMIC STUDIES</a:t>
            </a:r>
            <a:r>
              <a:rPr lang="sr-Latn-ME" sz="2000" b="1" dirty="0" smtClean="0">
                <a:solidFill>
                  <a:schemeClr val="accent2"/>
                </a:solidFill>
              </a:rPr>
              <a:t>)</a:t>
            </a:r>
          </a:p>
          <a:p>
            <a:pPr marL="274320" indent="-274320" fontAlgn="auto">
              <a:spcAft>
                <a:spcPts val="0"/>
              </a:spcAft>
              <a:buClr>
                <a:schemeClr val="accent3"/>
              </a:buClr>
              <a:buFont typeface="Wingdings" pitchFamily="2" charset="2"/>
              <a:buNone/>
              <a:defRPr/>
            </a:pPr>
            <a:r>
              <a:rPr lang="en-US" sz="2000" b="1" dirty="0" smtClean="0">
                <a:solidFill>
                  <a:schemeClr val="accent2"/>
                </a:solidFill>
              </a:rPr>
              <a:t> </a:t>
            </a:r>
            <a:endParaRPr lang="sr-Latn-ME" sz="2000" b="1" dirty="0" smtClean="0">
              <a:solidFill>
                <a:schemeClr val="accent2"/>
              </a:solidFill>
            </a:endParaRPr>
          </a:p>
          <a:p>
            <a:pPr marL="274320" indent="-274320" algn="ctr" fontAlgn="auto">
              <a:spcAft>
                <a:spcPts val="0"/>
              </a:spcAft>
              <a:buClr>
                <a:schemeClr val="accent3"/>
              </a:buClr>
              <a:buFont typeface="Wingdings 2"/>
              <a:buChar char=""/>
              <a:defRPr/>
            </a:pPr>
            <a:r>
              <a:rPr lang="en-US" sz="2400" b="1" u="sng" dirty="0" smtClean="0">
                <a:solidFill>
                  <a:srgbClr val="0066CC"/>
                </a:solidFill>
                <a:effectLst>
                  <a:outerShdw blurRad="38100" dist="38100" dir="2700000" algn="tl">
                    <a:srgbClr val="C0C0C0"/>
                  </a:outerShdw>
                </a:effectLst>
              </a:rPr>
              <a:t>FOR POSTGRADUATE </a:t>
            </a:r>
            <a:r>
              <a:rPr lang="sr-Latn-ME" sz="2400" b="1" u="sng" dirty="0" smtClean="0">
                <a:solidFill>
                  <a:srgbClr val="0066CC"/>
                </a:solidFill>
                <a:effectLst>
                  <a:outerShdw blurRad="38100" dist="38100" dir="2700000" algn="tl">
                    <a:srgbClr val="C0C0C0"/>
                  </a:outerShdw>
                </a:effectLst>
              </a:rPr>
              <a:t> ACADEMIC  SPECIALIST   </a:t>
            </a:r>
            <a:r>
              <a:rPr lang="en-US" sz="2400" b="1" u="sng" dirty="0" smtClean="0">
                <a:solidFill>
                  <a:srgbClr val="0066CC"/>
                </a:solidFill>
                <a:effectLst>
                  <a:outerShdw blurRad="38100" dist="38100" dir="2700000" algn="tl">
                    <a:srgbClr val="C0C0C0"/>
                  </a:outerShdw>
                </a:effectLst>
              </a:rPr>
              <a:t>STUDIES</a:t>
            </a:r>
          </a:p>
          <a:p>
            <a:pPr marL="274320" indent="-274320" algn="ctr" fontAlgn="auto">
              <a:spcAft>
                <a:spcPts val="0"/>
              </a:spcAft>
              <a:buClr>
                <a:schemeClr val="accent3"/>
              </a:buClr>
              <a:buFont typeface="Wingdings 2"/>
              <a:buNone/>
              <a:defRPr/>
            </a:pPr>
            <a:r>
              <a:rPr lang="sr-Latn-ME" sz="2400" b="1" dirty="0" smtClean="0">
                <a:solidFill>
                  <a:srgbClr val="0066CC"/>
                </a:solidFill>
                <a:effectLst>
                  <a:outerShdw blurRad="38100" dist="38100" dir="2700000" algn="tl">
                    <a:srgbClr val="C0C0C0"/>
                  </a:outerShdw>
                </a:effectLst>
              </a:rPr>
              <a:t> </a:t>
            </a:r>
            <a:r>
              <a:rPr lang="en-US" sz="2400" b="1" dirty="0" smtClean="0">
                <a:solidFill>
                  <a:schemeClr val="accent2"/>
                </a:solidFill>
              </a:rPr>
              <a:t> </a:t>
            </a:r>
            <a:r>
              <a:rPr lang="en-US" sz="2800" b="1" dirty="0" smtClean="0">
                <a:solidFill>
                  <a:srgbClr val="003399"/>
                </a:solidFill>
              </a:rPr>
              <a:t>1500.00 €</a:t>
            </a:r>
            <a:endParaRPr lang="sr-Latn-ME" sz="2800" b="1" dirty="0" smtClean="0">
              <a:solidFill>
                <a:srgbClr val="003399"/>
              </a:solidFill>
            </a:endParaRPr>
          </a:p>
          <a:p>
            <a:pPr marL="274320" indent="-274320" fontAlgn="auto">
              <a:spcAft>
                <a:spcPts val="0"/>
              </a:spcAft>
              <a:buClr>
                <a:schemeClr val="accent3"/>
              </a:buClr>
              <a:buFont typeface="Wingdings 2"/>
              <a:buNone/>
              <a:defRPr/>
            </a:pPr>
            <a:r>
              <a:rPr lang="en-US" sz="2800" b="1" dirty="0" smtClean="0">
                <a:solidFill>
                  <a:srgbClr val="0066CC"/>
                </a:solidFill>
              </a:rPr>
              <a:t> </a:t>
            </a:r>
            <a:endParaRPr lang="sr-Latn-ME" sz="2800" b="1" dirty="0" smtClean="0">
              <a:solidFill>
                <a:srgbClr val="0066CC"/>
              </a:solidFill>
            </a:endParaRPr>
          </a:p>
          <a:p>
            <a:pPr marL="274320" indent="-274320" fontAlgn="auto">
              <a:spcAft>
                <a:spcPts val="0"/>
              </a:spcAft>
              <a:buClr>
                <a:schemeClr val="accent3"/>
              </a:buClr>
              <a:buFont typeface="Wingdings 2"/>
              <a:buChar char=""/>
              <a:defRPr/>
            </a:pPr>
            <a:r>
              <a:rPr lang="sr-Latn-ME" sz="2800" b="1" u="sng" dirty="0" smtClean="0">
                <a:solidFill>
                  <a:srgbClr val="0066CC"/>
                </a:solidFill>
              </a:rPr>
              <a:t>For Master  Studies</a:t>
            </a:r>
            <a:endParaRPr lang="en-US" sz="2800" b="1" u="sng" dirty="0" smtClean="0">
              <a:solidFill>
                <a:srgbClr val="0066CC"/>
              </a:solidFill>
            </a:endParaRPr>
          </a:p>
          <a:p>
            <a:pPr marL="274320" indent="-274320" algn="ctr" fontAlgn="auto">
              <a:spcAft>
                <a:spcPts val="0"/>
              </a:spcAft>
              <a:buClr>
                <a:schemeClr val="accent3"/>
              </a:buClr>
              <a:buFont typeface="Wingdings 2"/>
              <a:buNone/>
              <a:defRPr/>
            </a:pPr>
            <a:r>
              <a:rPr lang="en-US" sz="2800" b="1" dirty="0" smtClean="0">
                <a:solidFill>
                  <a:srgbClr val="0066CC"/>
                </a:solidFill>
              </a:rPr>
              <a:t> </a:t>
            </a:r>
            <a:r>
              <a:rPr lang="en-US" sz="2800" b="1" dirty="0" smtClean="0">
                <a:solidFill>
                  <a:srgbClr val="003399"/>
                </a:solidFill>
              </a:rPr>
              <a:t>2000,00 €</a:t>
            </a:r>
            <a:endParaRPr lang="sr-Latn-ME" sz="2800" b="1" dirty="0" smtClean="0">
              <a:solidFill>
                <a:srgbClr val="003399"/>
              </a:solidFill>
            </a:endParaRPr>
          </a:p>
          <a:p>
            <a:pPr marL="274320" indent="-274320" algn="ctr" fontAlgn="auto">
              <a:spcAft>
                <a:spcPts val="0"/>
              </a:spcAft>
              <a:buClr>
                <a:schemeClr val="accent3"/>
              </a:buClr>
              <a:buFont typeface="Wingdings 2"/>
              <a:buNone/>
              <a:defRPr/>
            </a:pPr>
            <a:r>
              <a:rPr lang="en-US" sz="2800" b="1" dirty="0" smtClean="0">
                <a:solidFill>
                  <a:srgbClr val="0066CC"/>
                </a:solidFill>
              </a:rPr>
              <a:t> FOR POSTGRADUATE    </a:t>
            </a:r>
          </a:p>
          <a:p>
            <a:pPr marL="274320" indent="-274320" fontAlgn="auto">
              <a:spcAft>
                <a:spcPts val="0"/>
              </a:spcAft>
              <a:buClr>
                <a:schemeClr val="accent3"/>
              </a:buClr>
              <a:buFont typeface="Wingdings" pitchFamily="2" charset="2"/>
              <a:buNone/>
              <a:defRPr/>
            </a:pPr>
            <a:r>
              <a:rPr lang="en-US" sz="2800" b="1" dirty="0" smtClean="0">
                <a:solidFill>
                  <a:srgbClr val="0066CC"/>
                </a:solidFill>
              </a:rPr>
              <a:t>    ACADEMIC MASTER STUDIES.</a:t>
            </a:r>
          </a:p>
          <a:p>
            <a:pPr marL="274320" indent="-274320" fontAlgn="auto">
              <a:spcAft>
                <a:spcPts val="0"/>
              </a:spcAft>
              <a:buClr>
                <a:schemeClr val="accent3"/>
              </a:buClr>
              <a:buFont typeface="Wingdings" pitchFamily="2" charset="2"/>
              <a:buNone/>
              <a:defRPr/>
            </a:pPr>
            <a:endParaRPr lang="en-US" sz="2800" b="1" dirty="0" smtClean="0">
              <a:solidFill>
                <a:schemeClr val="accent2"/>
              </a:solidFill>
            </a:endParaRPr>
          </a:p>
          <a:p>
            <a:pPr marL="274320" indent="-274320" fontAlgn="auto">
              <a:spcAft>
                <a:spcPts val="0"/>
              </a:spcAft>
              <a:buClr>
                <a:schemeClr val="accent3"/>
              </a:buClr>
              <a:buFont typeface="Wingdings 2"/>
              <a:buChar char=""/>
              <a:defRPr/>
            </a:pPr>
            <a:endParaRPr lang="en-US" dirty="0"/>
          </a:p>
        </p:txBody>
      </p:sp>
      <p:sp>
        <p:nvSpPr>
          <p:cNvPr id="5" name="Content Placeholder 4"/>
          <p:cNvSpPr>
            <a:spLocks noGrp="1"/>
          </p:cNvSpPr>
          <p:nvPr>
            <p:ph sz="half" idx="4294967295"/>
          </p:nvPr>
        </p:nvSpPr>
        <p:spPr>
          <a:xfrm>
            <a:off x="4214813" y="1571625"/>
            <a:ext cx="4929187" cy="1714500"/>
          </a:xfrm>
          <a:solidFill>
            <a:srgbClr val="FFC000"/>
          </a:solidFill>
        </p:spPr>
        <p:txBody>
          <a:bodyPr>
            <a:normAutofit fontScale="92500"/>
          </a:bodyPr>
          <a:lstStyle/>
          <a:p>
            <a:pPr marL="274320" indent="-274320" fontAlgn="auto">
              <a:spcAft>
                <a:spcPts val="0"/>
              </a:spcAft>
              <a:buClr>
                <a:schemeClr val="accent3"/>
              </a:buClr>
              <a:buFont typeface="Wingdings 2"/>
              <a:buChar char=""/>
              <a:defRPr/>
            </a:pPr>
            <a:r>
              <a:rPr lang="en-US" sz="2800" b="1" dirty="0" smtClean="0">
                <a:solidFill>
                  <a:schemeClr val="tx1">
                    <a:lumMod val="75000"/>
                    <a:lumOff val="25000"/>
                  </a:schemeClr>
                </a:solidFill>
                <a:effectLst>
                  <a:outerShdw blurRad="38100" dist="38100" dir="2700000" algn="tl">
                    <a:srgbClr val="000000"/>
                  </a:outerShdw>
                </a:effectLst>
              </a:rPr>
              <a:t>E-BOOKS </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AND</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 LEARNING MATERIALS ON</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MOODLE </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E-LEARNING </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PLATFORM</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FOR </a:t>
            </a:r>
            <a:r>
              <a:rPr lang="sr-Latn-ME" sz="2800" b="1" dirty="0" smtClean="0">
                <a:solidFill>
                  <a:schemeClr val="tx1">
                    <a:lumMod val="75000"/>
                    <a:lumOff val="25000"/>
                  </a:schemeClr>
                </a:solidFill>
                <a:effectLst>
                  <a:outerShdw blurRad="38100" dist="38100" dir="2700000" algn="tl">
                    <a:srgbClr val="000000"/>
                  </a:outerShdw>
                </a:effectLst>
              </a:rPr>
              <a:t> </a:t>
            </a:r>
            <a:r>
              <a:rPr lang="en-US" sz="2800" b="1" dirty="0" smtClean="0">
                <a:solidFill>
                  <a:schemeClr val="tx1">
                    <a:lumMod val="75000"/>
                    <a:lumOff val="25000"/>
                  </a:schemeClr>
                </a:solidFill>
                <a:effectLst>
                  <a:outerShdw blurRad="38100" dist="38100" dir="2700000" algn="tl">
                    <a:srgbClr val="000000"/>
                  </a:outerShdw>
                </a:effectLst>
              </a:rPr>
              <a:t>ALL STUDENTS!</a:t>
            </a:r>
            <a:r>
              <a:rPr lang="en-US" dirty="0" smtClean="0">
                <a:solidFill>
                  <a:schemeClr val="tx1">
                    <a:lumMod val="75000"/>
                    <a:lumOff val="25000"/>
                  </a:schemeClr>
                </a:solidFill>
              </a:rPr>
              <a:t> </a:t>
            </a:r>
          </a:p>
          <a:p>
            <a:pPr marL="274320" indent="-274320" fontAlgn="auto">
              <a:spcAft>
                <a:spcPts val="0"/>
              </a:spcAft>
              <a:buClr>
                <a:schemeClr val="accent3"/>
              </a:buClr>
              <a:buFont typeface="Wingdings 2"/>
              <a:buNone/>
              <a:defRPr/>
            </a:pPr>
            <a:endParaRPr lang="en-US" dirty="0"/>
          </a:p>
        </p:txBody>
      </p:sp>
      <p:pic>
        <p:nvPicPr>
          <p:cNvPr id="6" name="Picture 9" descr="FMS-2"/>
          <p:cNvPicPr>
            <a:picLocks noChangeAspect="1" noChangeArrowheads="1"/>
          </p:cNvPicPr>
          <p:nvPr/>
        </p:nvPicPr>
        <p:blipFill>
          <a:blip r:embed="rId3"/>
          <a:srcRect/>
          <a:stretch>
            <a:fillRect/>
          </a:stretch>
        </p:blipFill>
        <p:spPr bwMode="auto">
          <a:xfrm>
            <a:off x="5286375" y="0"/>
            <a:ext cx="3571875" cy="1500188"/>
          </a:xfrm>
          <a:prstGeom prst="rect">
            <a:avLst/>
          </a:prstGeom>
          <a:noFill/>
          <a:ln w="9525">
            <a:noFill/>
            <a:miter lim="800000"/>
            <a:headEnd/>
            <a:tailEnd/>
          </a:ln>
          <a:effectLst>
            <a:outerShdw dist="12700" algn="ctr" rotWithShape="0">
              <a:srgbClr val="FFFFFF">
                <a:alpha val="50000"/>
              </a:srgbClr>
            </a:outerShdw>
          </a:effectLst>
        </p:spPr>
      </p:pic>
      <p:pic>
        <p:nvPicPr>
          <p:cNvPr id="22535" name="Picture 8" descr="FMS6"/>
          <p:cNvPicPr>
            <a:picLocks noChangeAspect="1" noChangeArrowheads="1"/>
          </p:cNvPicPr>
          <p:nvPr/>
        </p:nvPicPr>
        <p:blipFill>
          <a:blip r:embed="rId4"/>
          <a:srcRect/>
          <a:stretch>
            <a:fillRect/>
          </a:stretch>
        </p:blipFill>
        <p:spPr bwMode="auto">
          <a:xfrm>
            <a:off x="4214813" y="3429000"/>
            <a:ext cx="4808537" cy="32718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0"/>
            <a:ext cx="8229600" cy="1071563"/>
          </a:xfrm>
          <a:solidFill>
            <a:schemeClr val="bg2"/>
          </a:solidFill>
        </p:spPr>
        <p:txBody>
          <a:bodyPr/>
          <a:lstStyle/>
          <a:p>
            <a:r>
              <a:rPr lang="en-US" sz="5400" smtClean="0">
                <a:latin typeface="Algerian" pitchFamily="82" charset="0"/>
              </a:rPr>
              <a:t>COLLABORATION </a:t>
            </a:r>
            <a:endParaRPr lang="en-US" smtClean="0">
              <a:latin typeface="Algerian" pitchFamily="82" charset="0"/>
            </a:endParaRPr>
          </a:p>
        </p:txBody>
      </p:sp>
      <p:sp>
        <p:nvSpPr>
          <p:cNvPr id="4" name="Content Placeholder 3"/>
          <p:cNvSpPr>
            <a:spLocks noGrp="1"/>
          </p:cNvSpPr>
          <p:nvPr>
            <p:ph sz="half" idx="4294967295"/>
          </p:nvPr>
        </p:nvSpPr>
        <p:spPr>
          <a:xfrm>
            <a:off x="0" y="1071563"/>
            <a:ext cx="3214688" cy="5786437"/>
          </a:xfrm>
          <a:solidFill>
            <a:schemeClr val="bg2">
              <a:lumMod val="90000"/>
            </a:schemeClr>
          </a:solidFill>
        </p:spPr>
        <p:txBody>
          <a:bodyPr>
            <a:normAutofit lnSpcReduction="10000"/>
          </a:bodyPr>
          <a:lstStyle/>
          <a:p>
            <a:pPr marL="274320" indent="-274320" algn="ctr" fontAlgn="auto">
              <a:spcAft>
                <a:spcPts val="0"/>
              </a:spcAft>
              <a:buClr>
                <a:schemeClr val="accent3"/>
              </a:buClr>
              <a:buFont typeface="Wingdings 2"/>
              <a:buNone/>
              <a:defRPr/>
            </a:pPr>
            <a:r>
              <a:rPr lang="en-US" sz="2800" dirty="0" smtClean="0">
                <a:solidFill>
                  <a:srgbClr val="0066CC"/>
                </a:solidFill>
              </a:rPr>
              <a:t>SUCCESSFUL </a:t>
            </a:r>
          </a:p>
          <a:p>
            <a:pPr marL="274320" indent="-274320" algn="ctr" fontAlgn="auto">
              <a:spcAft>
                <a:spcPts val="0"/>
              </a:spcAft>
              <a:buClr>
                <a:schemeClr val="accent3"/>
              </a:buClr>
              <a:buFont typeface="Wingdings 2"/>
              <a:buNone/>
              <a:defRPr/>
            </a:pPr>
            <a:r>
              <a:rPr lang="en-US" sz="2800" dirty="0" smtClean="0">
                <a:solidFill>
                  <a:srgbClr val="0066CC"/>
                </a:solidFill>
              </a:rPr>
              <a:t>COLLABORATION</a:t>
            </a:r>
          </a:p>
          <a:p>
            <a:pPr marL="274320" indent="-274320" algn="ctr" fontAlgn="auto">
              <a:spcAft>
                <a:spcPts val="0"/>
              </a:spcAft>
              <a:buClr>
                <a:schemeClr val="accent3"/>
              </a:buClr>
              <a:buFont typeface="Wingdings 2"/>
              <a:buNone/>
              <a:defRPr/>
            </a:pPr>
            <a:r>
              <a:rPr lang="en-US" sz="2800" dirty="0" smtClean="0">
                <a:solidFill>
                  <a:srgbClr val="0066CC"/>
                </a:solidFill>
              </a:rPr>
              <a:t>WITH</a:t>
            </a:r>
          </a:p>
          <a:p>
            <a:pPr marL="274320" indent="-274320" algn="ctr" fontAlgn="auto">
              <a:spcAft>
                <a:spcPts val="0"/>
              </a:spcAft>
              <a:buClr>
                <a:schemeClr val="accent3"/>
              </a:buClr>
              <a:buFont typeface="Wingdings 2"/>
              <a:buNone/>
              <a:defRPr/>
            </a:pPr>
            <a:r>
              <a:rPr lang="en-US" sz="2800" dirty="0" smtClean="0">
                <a:solidFill>
                  <a:srgbClr val="0066FF"/>
                </a:solidFill>
              </a:rPr>
              <a:t>PORTO</a:t>
            </a:r>
            <a:r>
              <a:rPr lang="sr-Latn-ME" sz="2800" dirty="0" smtClean="0">
                <a:solidFill>
                  <a:srgbClr val="0066FF"/>
                </a:solidFill>
              </a:rPr>
              <a:t> </a:t>
            </a:r>
            <a:r>
              <a:rPr lang="en-US" sz="2800" dirty="0" smtClean="0">
                <a:solidFill>
                  <a:srgbClr val="0066FF"/>
                </a:solidFill>
              </a:rPr>
              <a:t>MONTENEGRO</a:t>
            </a:r>
            <a:r>
              <a:rPr lang="en-US" sz="2800" dirty="0" smtClean="0">
                <a:solidFill>
                  <a:srgbClr val="0066CC"/>
                </a:solidFill>
              </a:rPr>
              <a:t> </a:t>
            </a:r>
          </a:p>
          <a:p>
            <a:pPr marL="274320" indent="-274320" algn="ctr" fontAlgn="auto">
              <a:spcAft>
                <a:spcPts val="0"/>
              </a:spcAft>
              <a:buClr>
                <a:schemeClr val="accent3"/>
              </a:buClr>
              <a:buFont typeface="Wingdings 2"/>
              <a:buNone/>
              <a:defRPr/>
            </a:pPr>
            <a:r>
              <a:rPr lang="en-US" sz="2800" dirty="0" smtClean="0">
                <a:solidFill>
                  <a:srgbClr val="0066CC"/>
                </a:solidFill>
              </a:rPr>
              <a:t>THE BIGGEST </a:t>
            </a:r>
            <a:r>
              <a:rPr lang="sr-Latn-ME" sz="2800" dirty="0" smtClean="0">
                <a:solidFill>
                  <a:srgbClr val="0066CC"/>
                </a:solidFill>
              </a:rPr>
              <a:t>and the Most Luxury</a:t>
            </a:r>
            <a:endParaRPr lang="en-US" sz="2800" dirty="0" smtClean="0">
              <a:solidFill>
                <a:srgbClr val="0066CC"/>
              </a:solidFill>
            </a:endParaRPr>
          </a:p>
          <a:p>
            <a:pPr marL="274320" indent="-274320" algn="ctr" fontAlgn="auto">
              <a:spcAft>
                <a:spcPts val="0"/>
              </a:spcAft>
              <a:buClr>
                <a:schemeClr val="accent3"/>
              </a:buClr>
              <a:buFont typeface="Wingdings 2"/>
              <a:buNone/>
              <a:defRPr/>
            </a:pPr>
            <a:r>
              <a:rPr lang="en-US" sz="2800" dirty="0" smtClean="0">
                <a:solidFill>
                  <a:srgbClr val="0066CC"/>
                </a:solidFill>
              </a:rPr>
              <a:t>MEGA</a:t>
            </a:r>
            <a:r>
              <a:rPr lang="sr-Latn-ME" sz="2800" dirty="0" smtClean="0">
                <a:solidFill>
                  <a:srgbClr val="0066CC"/>
                </a:solidFill>
              </a:rPr>
              <a:t> </a:t>
            </a:r>
            <a:r>
              <a:rPr lang="en-US" sz="2800" dirty="0" smtClean="0">
                <a:solidFill>
                  <a:srgbClr val="0066CC"/>
                </a:solidFill>
              </a:rPr>
              <a:t> YACHT </a:t>
            </a:r>
          </a:p>
          <a:p>
            <a:pPr marL="274320" indent="-274320" algn="ctr" fontAlgn="auto">
              <a:spcAft>
                <a:spcPts val="0"/>
              </a:spcAft>
              <a:buClr>
                <a:schemeClr val="accent3"/>
              </a:buClr>
              <a:buFont typeface="Wingdings 2"/>
              <a:buNone/>
              <a:defRPr/>
            </a:pPr>
            <a:r>
              <a:rPr lang="en-US" sz="2800" dirty="0" smtClean="0">
                <a:solidFill>
                  <a:srgbClr val="0066CC"/>
                </a:solidFill>
              </a:rPr>
              <a:t>MARINA ON THE</a:t>
            </a:r>
          </a:p>
          <a:p>
            <a:pPr marL="274320" indent="-274320" algn="ctr" fontAlgn="auto">
              <a:spcAft>
                <a:spcPts val="0"/>
              </a:spcAft>
              <a:buClr>
                <a:schemeClr val="accent3"/>
              </a:buClr>
              <a:buFont typeface="Wingdings 2"/>
              <a:buNone/>
              <a:defRPr/>
            </a:pPr>
            <a:r>
              <a:rPr lang="en-US" sz="2800" dirty="0" smtClean="0">
                <a:solidFill>
                  <a:srgbClr val="0066CC"/>
                </a:solidFill>
              </a:rPr>
              <a:t>MEDITERRANEAN</a:t>
            </a:r>
          </a:p>
          <a:p>
            <a:pPr marL="274320" indent="-274320" fontAlgn="auto">
              <a:spcAft>
                <a:spcPts val="0"/>
              </a:spcAft>
              <a:buClr>
                <a:schemeClr val="accent3"/>
              </a:buClr>
              <a:buFont typeface="Wingdings 2"/>
              <a:buChar char=""/>
              <a:defRPr/>
            </a:pPr>
            <a:r>
              <a:rPr lang="en-US" sz="2800" b="1" dirty="0" smtClean="0">
                <a:effectLst>
                  <a:outerShdw blurRad="38100" dist="38100" dir="2700000" algn="tl">
                    <a:srgbClr val="C0C0C0"/>
                  </a:outerShdw>
                </a:effectLst>
              </a:rPr>
              <a:t>http://www.fms-tivat.me</a:t>
            </a:r>
            <a:endParaRPr lang="en-US" dirty="0"/>
          </a:p>
        </p:txBody>
      </p:sp>
      <p:pic>
        <p:nvPicPr>
          <p:cNvPr id="23555" name="Picture 9" descr="4006761_300x300"/>
          <p:cNvPicPr>
            <a:picLocks noChangeAspect="1" noChangeArrowheads="1"/>
          </p:cNvPicPr>
          <p:nvPr/>
        </p:nvPicPr>
        <p:blipFill>
          <a:blip r:embed="rId2"/>
          <a:srcRect/>
          <a:stretch>
            <a:fillRect/>
          </a:stretch>
        </p:blipFill>
        <p:spPr bwMode="auto">
          <a:xfrm>
            <a:off x="5572125" y="0"/>
            <a:ext cx="1143000" cy="1143000"/>
          </a:xfrm>
          <a:prstGeom prst="rect">
            <a:avLst/>
          </a:prstGeom>
          <a:noFill/>
          <a:ln w="9525">
            <a:noFill/>
            <a:miter lim="800000"/>
            <a:headEnd/>
            <a:tailEnd/>
          </a:ln>
        </p:spPr>
      </p:pic>
      <p:pic>
        <p:nvPicPr>
          <p:cNvPr id="23556" name="Picture 4" descr="PM10"/>
          <p:cNvPicPr>
            <a:picLocks noChangeAspect="1" noChangeArrowheads="1"/>
          </p:cNvPicPr>
          <p:nvPr/>
        </p:nvPicPr>
        <p:blipFill>
          <a:blip r:embed="rId3"/>
          <a:srcRect/>
          <a:stretch>
            <a:fillRect/>
          </a:stretch>
        </p:blipFill>
        <p:spPr bwMode="auto">
          <a:xfrm>
            <a:off x="3214688" y="3857625"/>
            <a:ext cx="5929312" cy="3000375"/>
          </a:xfrm>
          <a:prstGeom prst="rect">
            <a:avLst/>
          </a:prstGeom>
          <a:noFill/>
          <a:ln w="9525">
            <a:noFill/>
            <a:miter lim="800000"/>
            <a:headEnd/>
            <a:tailEnd/>
          </a:ln>
        </p:spPr>
      </p:pic>
      <p:pic>
        <p:nvPicPr>
          <p:cNvPr id="23557" name="Picture 7" descr="PM8"/>
          <p:cNvPicPr>
            <a:picLocks noChangeAspect="1" noChangeArrowheads="1"/>
          </p:cNvPicPr>
          <p:nvPr/>
        </p:nvPicPr>
        <p:blipFill>
          <a:blip r:embed="rId4"/>
          <a:srcRect/>
          <a:stretch>
            <a:fillRect/>
          </a:stretch>
        </p:blipFill>
        <p:spPr bwMode="auto">
          <a:xfrm>
            <a:off x="3214688" y="1143000"/>
            <a:ext cx="5938837" cy="2643188"/>
          </a:xfrm>
          <a:prstGeom prst="rect">
            <a:avLst/>
          </a:prstGeom>
          <a:noFill/>
          <a:ln w="9525">
            <a:noFill/>
            <a:miter lim="800000"/>
            <a:headEnd/>
            <a:tailEnd/>
          </a:ln>
        </p:spPr>
      </p:pic>
      <p:pic>
        <p:nvPicPr>
          <p:cNvPr id="9" name="Picture 9" descr="FMS-2"/>
          <p:cNvPicPr>
            <a:picLocks noChangeAspect="1" noChangeArrowheads="1"/>
          </p:cNvPicPr>
          <p:nvPr/>
        </p:nvPicPr>
        <p:blipFill>
          <a:blip r:embed="rId5"/>
          <a:srcRect/>
          <a:stretch>
            <a:fillRect/>
          </a:stretch>
        </p:blipFill>
        <p:spPr bwMode="auto">
          <a:xfrm>
            <a:off x="6643688" y="0"/>
            <a:ext cx="2357437" cy="1285875"/>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0" y="1214438"/>
            <a:ext cx="4143375" cy="5643562"/>
          </a:xfrm>
        </p:spPr>
        <p:txBody>
          <a:bodyPr>
            <a:normAutofit fontScale="70000" lnSpcReduction="20000"/>
          </a:bodyPr>
          <a:lstStyle/>
          <a:p>
            <a:pPr marL="274320" indent="-274320" fontAlgn="auto">
              <a:spcAft>
                <a:spcPts val="0"/>
              </a:spcAft>
              <a:buClr>
                <a:schemeClr val="accent3"/>
              </a:buClr>
              <a:buFont typeface="Wingdings 2"/>
              <a:buChar char=""/>
              <a:defRPr/>
            </a:pPr>
            <a:r>
              <a:rPr lang="en-US" b="1" dirty="0" smtClean="0"/>
              <a:t>FMS </a:t>
            </a:r>
            <a:r>
              <a:rPr lang="en-US" b="1" dirty="0" err="1" smtClean="0"/>
              <a:t>Adress</a:t>
            </a:r>
            <a:r>
              <a:rPr lang="en-US" b="1" dirty="0" smtClean="0"/>
              <a:t>:</a:t>
            </a:r>
            <a:r>
              <a:rPr lang="en-US" dirty="0" smtClean="0"/>
              <a:t/>
            </a:r>
            <a:br>
              <a:rPr lang="en-US" dirty="0" smtClean="0"/>
            </a:br>
            <a:r>
              <a:rPr lang="en-US" b="1" dirty="0" smtClean="0">
                <a:solidFill>
                  <a:srgbClr val="3399FF"/>
                </a:solidFill>
                <a:effectLst>
                  <a:outerShdw blurRad="38100" dist="38100" dir="2700000" algn="tl">
                    <a:srgbClr val="C0C0C0"/>
                  </a:outerShdw>
                </a:effectLst>
              </a:rPr>
              <a:t>Faculty for Mediterranean Business Studies</a:t>
            </a:r>
            <a:br>
              <a:rPr lang="en-US" b="1" dirty="0" smtClean="0">
                <a:solidFill>
                  <a:srgbClr val="3399FF"/>
                </a:solidFill>
                <a:effectLst>
                  <a:outerShdw blurRad="38100" dist="38100" dir="2700000" algn="tl">
                    <a:srgbClr val="C0C0C0"/>
                  </a:outerShdw>
                </a:effectLst>
              </a:rPr>
            </a:br>
            <a:r>
              <a:rPr lang="en-US" b="1" dirty="0" smtClean="0">
                <a:solidFill>
                  <a:srgbClr val="3399FF"/>
                </a:solidFill>
                <a:effectLst>
                  <a:outerShdw blurRad="38100" dist="38100" dir="2700000" algn="tl">
                    <a:srgbClr val="C0C0C0"/>
                  </a:outerShdw>
                </a:effectLst>
              </a:rPr>
              <a:t>Building of Old Municipality of </a:t>
            </a:r>
            <a:r>
              <a:rPr lang="en-US" b="1" dirty="0" err="1" smtClean="0">
                <a:solidFill>
                  <a:srgbClr val="3399FF"/>
                </a:solidFill>
                <a:effectLst>
                  <a:outerShdw blurRad="38100" dist="38100" dir="2700000" algn="tl">
                    <a:srgbClr val="C0C0C0"/>
                  </a:outerShdw>
                </a:effectLst>
              </a:rPr>
              <a:t>Tivat</a:t>
            </a:r>
            <a:endParaRPr lang="en-US" b="1" dirty="0" smtClean="0">
              <a:solidFill>
                <a:srgbClr val="3399FF"/>
              </a:solidFill>
              <a:effectLst>
                <a:outerShdw blurRad="38100" dist="38100" dir="2700000" algn="tl">
                  <a:srgbClr val="C0C0C0"/>
                </a:outerShdw>
              </a:effectLst>
            </a:endParaRPr>
          </a:p>
          <a:p>
            <a:pPr marL="274320" indent="-274320" fontAlgn="auto">
              <a:spcAft>
                <a:spcPts val="0"/>
              </a:spcAft>
              <a:buClr>
                <a:schemeClr val="accent3"/>
              </a:buClr>
              <a:buFont typeface="Wingdings 2"/>
              <a:buChar char=""/>
              <a:defRPr/>
            </a:pPr>
            <a:r>
              <a:rPr lang="en-US" dirty="0" smtClean="0">
                <a:effectLst>
                  <a:outerShdw blurRad="38100" dist="38100" dir="2700000" algn="tl">
                    <a:srgbClr val="C0C0C0"/>
                  </a:outerShdw>
                </a:effectLst>
              </a:rPr>
              <a:t>Street:</a:t>
            </a:r>
            <a:r>
              <a:rPr lang="en-US" b="1" dirty="0" smtClean="0">
                <a:effectLst>
                  <a:outerShdw blurRad="38100" dist="38100" dir="2700000" algn="tl">
                    <a:srgbClr val="C0C0C0"/>
                  </a:outerShdw>
                </a:effectLst>
              </a:rPr>
              <a:t> </a:t>
            </a:r>
            <a:r>
              <a:rPr lang="en-US" b="1" dirty="0" smtClean="0">
                <a:solidFill>
                  <a:srgbClr val="3399FF"/>
                </a:solidFill>
                <a:effectLst>
                  <a:outerShdw blurRad="38100" dist="38100" dir="2700000" algn="tl">
                    <a:srgbClr val="C0C0C0"/>
                  </a:outerShdw>
                </a:effectLst>
              </a:rPr>
              <a:t>Luke </a:t>
            </a:r>
            <a:r>
              <a:rPr lang="en-US" b="1" dirty="0" err="1" smtClean="0">
                <a:solidFill>
                  <a:srgbClr val="3399FF"/>
                </a:solidFill>
                <a:effectLst>
                  <a:outerShdw blurRad="38100" dist="38100" dir="2700000" algn="tl">
                    <a:srgbClr val="C0C0C0"/>
                  </a:outerShdw>
                </a:effectLst>
              </a:rPr>
              <a:t>Tomanovića</a:t>
            </a:r>
            <a:r>
              <a:rPr lang="en-US" b="1" dirty="0" smtClean="0">
                <a:solidFill>
                  <a:srgbClr val="3399FF"/>
                </a:solidFill>
                <a:effectLst>
                  <a:outerShdw blurRad="38100" dist="38100" dir="2700000" algn="tl">
                    <a:srgbClr val="C0C0C0"/>
                  </a:outerShdw>
                </a:effectLst>
              </a:rPr>
              <a:t> </a:t>
            </a:r>
            <a:r>
              <a:rPr lang="sr-Latn-ME" b="1" dirty="0" smtClean="0">
                <a:solidFill>
                  <a:srgbClr val="3399FF"/>
                </a:solidFill>
                <a:effectLst>
                  <a:outerShdw blurRad="38100" dist="38100" dir="2700000" algn="tl">
                    <a:srgbClr val="C0C0C0"/>
                  </a:outerShdw>
                </a:effectLst>
              </a:rPr>
              <a:t>number </a:t>
            </a:r>
            <a:r>
              <a:rPr lang="en-US" b="1" dirty="0" smtClean="0">
                <a:solidFill>
                  <a:srgbClr val="3399FF"/>
                </a:solidFill>
                <a:effectLst>
                  <a:outerShdw blurRad="38100" dist="38100" dir="2700000" algn="tl">
                    <a:srgbClr val="C0C0C0"/>
                  </a:outerShdw>
                </a:effectLst>
              </a:rPr>
              <a:t>1</a:t>
            </a:r>
          </a:p>
          <a:p>
            <a:pPr marL="274320" indent="-274320" fontAlgn="auto">
              <a:spcAft>
                <a:spcPts val="0"/>
              </a:spcAft>
              <a:buClr>
                <a:schemeClr val="accent3"/>
              </a:buClr>
              <a:buFont typeface="Wingdings 2"/>
              <a:buChar char=""/>
              <a:defRPr/>
            </a:pPr>
            <a:r>
              <a:rPr lang="en-US" dirty="0" smtClean="0">
                <a:effectLst>
                  <a:outerShdw blurRad="38100" dist="38100" dir="2700000" algn="tl">
                    <a:srgbClr val="C0C0C0"/>
                  </a:outerShdw>
                </a:effectLst>
              </a:rPr>
              <a:t>Postal code:</a:t>
            </a:r>
            <a:r>
              <a:rPr lang="en-US" b="1" dirty="0" smtClean="0">
                <a:effectLst>
                  <a:outerShdw blurRad="38100" dist="38100" dir="2700000" algn="tl">
                    <a:srgbClr val="C0C0C0"/>
                  </a:outerShdw>
                </a:effectLst>
              </a:rPr>
              <a:t> </a:t>
            </a:r>
            <a:r>
              <a:rPr lang="en-US" b="1" dirty="0" smtClean="0">
                <a:solidFill>
                  <a:srgbClr val="3399FF"/>
                </a:solidFill>
                <a:effectLst>
                  <a:outerShdw blurRad="38100" dist="38100" dir="2700000" algn="tl">
                    <a:srgbClr val="C0C0C0"/>
                  </a:outerShdw>
                </a:effectLst>
              </a:rPr>
              <a:t>85320</a:t>
            </a:r>
          </a:p>
          <a:p>
            <a:pPr marL="274320" indent="-274320" fontAlgn="auto">
              <a:spcAft>
                <a:spcPts val="0"/>
              </a:spcAft>
              <a:buClr>
                <a:schemeClr val="accent3"/>
              </a:buClr>
              <a:buFont typeface="Wingdings 2"/>
              <a:buChar char=""/>
              <a:defRPr/>
            </a:pPr>
            <a:r>
              <a:rPr lang="sr-Latn-ME" dirty="0" smtClean="0">
                <a:effectLst>
                  <a:outerShdw blurRad="38100" dist="38100" dir="2700000" algn="tl">
                    <a:srgbClr val="C0C0C0"/>
                  </a:outerShdw>
                </a:effectLst>
              </a:rPr>
              <a:t>Town</a:t>
            </a:r>
            <a:r>
              <a:rPr lang="en-US" dirty="0" smtClean="0">
                <a:effectLst>
                  <a:outerShdw blurRad="38100" dist="38100" dir="2700000" algn="tl">
                    <a:srgbClr val="C0C0C0"/>
                  </a:outerShdw>
                </a:effectLst>
              </a:rPr>
              <a:t>:</a:t>
            </a:r>
            <a:r>
              <a:rPr lang="en-US" b="1" dirty="0" smtClean="0">
                <a:effectLst>
                  <a:outerShdw blurRad="38100" dist="38100" dir="2700000" algn="tl">
                    <a:srgbClr val="C0C0C0"/>
                  </a:outerShdw>
                </a:effectLst>
              </a:rPr>
              <a:t> </a:t>
            </a:r>
            <a:r>
              <a:rPr lang="en-US" b="1" dirty="0" err="1" smtClean="0">
                <a:solidFill>
                  <a:srgbClr val="3399FF"/>
                </a:solidFill>
                <a:effectLst>
                  <a:outerShdw blurRad="38100" dist="38100" dir="2700000" algn="tl">
                    <a:srgbClr val="C0C0C0"/>
                  </a:outerShdw>
                </a:effectLst>
              </a:rPr>
              <a:t>Tivat</a:t>
            </a:r>
            <a:r>
              <a:rPr lang="en-US" b="1" dirty="0" smtClean="0">
                <a:solidFill>
                  <a:srgbClr val="3399FF"/>
                </a:solidFill>
                <a:effectLst>
                  <a:outerShdw blurRad="38100" dist="38100" dir="2700000" algn="tl">
                    <a:srgbClr val="C0C0C0"/>
                  </a:outerShdw>
                </a:effectLst>
              </a:rPr>
              <a:t> </a:t>
            </a:r>
            <a:br>
              <a:rPr lang="en-US" b="1" dirty="0" smtClean="0">
                <a:solidFill>
                  <a:srgbClr val="3399FF"/>
                </a:solidFill>
                <a:effectLst>
                  <a:outerShdw blurRad="38100" dist="38100" dir="2700000" algn="tl">
                    <a:srgbClr val="C0C0C0"/>
                  </a:outerShdw>
                </a:effectLst>
              </a:rPr>
            </a:br>
            <a:r>
              <a:rPr lang="en-US" dirty="0" smtClean="0">
                <a:effectLst>
                  <a:outerShdw blurRad="38100" dist="38100" dir="2700000" algn="tl">
                    <a:srgbClr val="C0C0C0"/>
                  </a:outerShdw>
                </a:effectLst>
              </a:rPr>
              <a:t>Country:</a:t>
            </a:r>
            <a:r>
              <a:rPr lang="en-US" b="1" dirty="0" smtClean="0">
                <a:effectLst>
                  <a:outerShdw blurRad="38100" dist="38100" dir="2700000" algn="tl">
                    <a:srgbClr val="C0C0C0"/>
                  </a:outerShdw>
                </a:effectLst>
              </a:rPr>
              <a:t> </a:t>
            </a:r>
            <a:r>
              <a:rPr lang="en-US" b="1" dirty="0" smtClean="0">
                <a:solidFill>
                  <a:srgbClr val="3399FF"/>
                </a:solidFill>
                <a:effectLst>
                  <a:outerShdw blurRad="38100" dist="38100" dir="2700000" algn="tl">
                    <a:srgbClr val="C0C0C0"/>
                  </a:outerShdw>
                </a:effectLst>
              </a:rPr>
              <a:t>Montenegro</a:t>
            </a:r>
            <a:br>
              <a:rPr lang="en-US" b="1" dirty="0" smtClean="0">
                <a:solidFill>
                  <a:srgbClr val="3399FF"/>
                </a:solidFill>
                <a:effectLst>
                  <a:outerShdw blurRad="38100" dist="38100" dir="2700000" algn="tl">
                    <a:srgbClr val="C0C0C0"/>
                  </a:outerShdw>
                </a:effectLst>
              </a:rPr>
            </a:br>
            <a:endParaRPr lang="en-US" dirty="0" smtClean="0"/>
          </a:p>
          <a:p>
            <a:pPr marL="274320" indent="-274320" fontAlgn="auto">
              <a:spcAft>
                <a:spcPts val="0"/>
              </a:spcAft>
              <a:buClr>
                <a:schemeClr val="accent3"/>
              </a:buClr>
              <a:buFont typeface="Wingdings 2"/>
              <a:buChar char=""/>
              <a:defRPr/>
            </a:pPr>
            <a:r>
              <a:rPr lang="en-US" b="1" dirty="0" smtClean="0"/>
              <a:t>FMS </a:t>
            </a:r>
            <a:r>
              <a:rPr lang="sr-Latn-ME" b="1" dirty="0" smtClean="0"/>
              <a:t>PHONE NUMBERS</a:t>
            </a:r>
            <a:r>
              <a:rPr lang="en-US" b="1" dirty="0" smtClean="0"/>
              <a:t>:</a:t>
            </a:r>
            <a:r>
              <a:rPr lang="en-US" dirty="0" smtClean="0"/>
              <a:t/>
            </a:r>
            <a:br>
              <a:rPr lang="en-US" dirty="0" smtClean="0"/>
            </a:br>
            <a:r>
              <a:rPr lang="en-US" b="1" dirty="0" smtClean="0">
                <a:solidFill>
                  <a:srgbClr val="3399FF"/>
                </a:solidFill>
                <a:effectLst>
                  <a:outerShdw blurRad="38100" dist="38100" dir="2700000" algn="tl">
                    <a:srgbClr val="C0C0C0"/>
                  </a:outerShdw>
                </a:effectLst>
              </a:rPr>
              <a:t>+382 32 671 786</a:t>
            </a:r>
            <a:r>
              <a:rPr lang="en-US" dirty="0" smtClean="0"/>
              <a:t/>
            </a:r>
            <a:br>
              <a:rPr lang="en-US" dirty="0" smtClean="0"/>
            </a:br>
            <a:r>
              <a:rPr lang="en-US" b="1" dirty="0" smtClean="0">
                <a:solidFill>
                  <a:srgbClr val="3399FF"/>
                </a:solidFill>
                <a:effectLst>
                  <a:outerShdw blurRad="38100" dist="38100" dir="2700000" algn="tl">
                    <a:srgbClr val="C0C0C0"/>
                  </a:outerShdw>
                </a:effectLst>
              </a:rPr>
              <a:t>+ 382 69 288 045</a:t>
            </a:r>
            <a:br>
              <a:rPr lang="en-US" b="1" dirty="0" smtClean="0">
                <a:solidFill>
                  <a:srgbClr val="3399FF"/>
                </a:solidFill>
                <a:effectLst>
                  <a:outerShdw blurRad="38100" dist="38100" dir="2700000" algn="tl">
                    <a:srgbClr val="C0C0C0"/>
                  </a:outerShdw>
                </a:effectLst>
              </a:rPr>
            </a:br>
            <a:endParaRPr lang="en-US" b="1" dirty="0" smtClean="0">
              <a:solidFill>
                <a:srgbClr val="3399FF"/>
              </a:solidFill>
              <a:effectLst>
                <a:outerShdw blurRad="38100" dist="38100" dir="2700000" algn="tl">
                  <a:srgbClr val="C0C0C0"/>
                </a:outerShdw>
              </a:effectLst>
            </a:endParaRPr>
          </a:p>
          <a:p>
            <a:pPr marL="274320" indent="-274320" fontAlgn="auto">
              <a:spcAft>
                <a:spcPts val="0"/>
              </a:spcAft>
              <a:buClr>
                <a:schemeClr val="accent3"/>
              </a:buClr>
              <a:buFont typeface="Wingdings 2"/>
              <a:buChar char=""/>
              <a:defRPr/>
            </a:pPr>
            <a:r>
              <a:rPr lang="en-US" sz="3100" b="1" dirty="0" smtClean="0"/>
              <a:t>E - mail:</a:t>
            </a:r>
            <a:r>
              <a:rPr lang="en-US" sz="3100" dirty="0" smtClean="0"/>
              <a:t/>
            </a:r>
            <a:br>
              <a:rPr lang="en-US" sz="3100" dirty="0" smtClean="0"/>
            </a:br>
            <a:r>
              <a:rPr lang="en-US" sz="3100" b="1" dirty="0" smtClean="0">
                <a:solidFill>
                  <a:srgbClr val="3399FF"/>
                </a:solidFill>
                <a:effectLst>
                  <a:outerShdw blurRad="38100" dist="38100" dir="2700000" algn="tl">
                    <a:srgbClr val="C0C0C0"/>
                  </a:outerShdw>
                </a:effectLst>
              </a:rPr>
              <a:t>fms-tivat@t-com.me</a:t>
            </a:r>
          </a:p>
          <a:p>
            <a:pPr marL="274320" indent="-274320" fontAlgn="auto">
              <a:spcAft>
                <a:spcPts val="0"/>
              </a:spcAft>
              <a:buClr>
                <a:schemeClr val="accent3"/>
              </a:buClr>
              <a:buFont typeface="Wingdings 2"/>
              <a:buNone/>
              <a:defRPr/>
            </a:pPr>
            <a:r>
              <a:rPr lang="sr-Latn-ME" sz="3100" b="1" dirty="0" smtClean="0">
                <a:solidFill>
                  <a:srgbClr val="3399FF"/>
                </a:solidFill>
                <a:effectLst>
                  <a:outerShdw blurRad="38100" dist="38100" dir="2700000" algn="tl">
                    <a:srgbClr val="C0C0C0"/>
                  </a:outerShdw>
                </a:effectLst>
              </a:rPr>
              <a:t>    </a:t>
            </a:r>
            <a:r>
              <a:rPr lang="en-US" sz="3100" b="1" dirty="0" smtClean="0">
                <a:solidFill>
                  <a:srgbClr val="3399FF"/>
                </a:solidFill>
                <a:effectLst>
                  <a:outerShdw blurRad="38100" dist="38100" dir="2700000" algn="tl">
                    <a:srgbClr val="C0C0C0"/>
                  </a:outerShdw>
                </a:effectLst>
              </a:rPr>
              <a:t>studentskafms@gmail.com</a:t>
            </a:r>
            <a:r>
              <a:rPr lang="en-US" sz="3100" dirty="0" smtClean="0"/>
              <a:t>  </a:t>
            </a:r>
            <a:br>
              <a:rPr lang="en-US" sz="3100" dirty="0" smtClean="0"/>
            </a:br>
            <a:r>
              <a:rPr lang="en-US" sz="3100" b="1" dirty="0" smtClean="0"/>
              <a:t>Web:</a:t>
            </a:r>
            <a:r>
              <a:rPr lang="en-US" sz="3100" dirty="0" smtClean="0"/>
              <a:t/>
            </a:r>
            <a:br>
              <a:rPr lang="en-US" sz="3100" dirty="0" smtClean="0"/>
            </a:br>
            <a:r>
              <a:rPr lang="en-US" sz="3100" b="1" dirty="0" smtClean="0">
                <a:effectLst>
                  <a:outerShdw blurRad="38100" dist="38100" dir="2700000" algn="tl">
                    <a:srgbClr val="C0C0C0"/>
                  </a:outerShdw>
                </a:effectLst>
              </a:rPr>
              <a:t>http://www.fms-tivat.me</a:t>
            </a:r>
            <a:endParaRPr lang="en-US" sz="3100" b="1" dirty="0">
              <a:effectLst>
                <a:outerShdw blurRad="38100" dist="38100" dir="2700000" algn="tl">
                  <a:srgbClr val="C0C0C0"/>
                </a:outerShdw>
              </a:effectLst>
            </a:endParaRPr>
          </a:p>
        </p:txBody>
      </p:sp>
      <p:pic>
        <p:nvPicPr>
          <p:cNvPr id="24578" name="Picture 2" descr="Školski brod  „Jadran“"/>
          <p:cNvPicPr>
            <a:picLocks noChangeAspect="1" noChangeArrowheads="1"/>
          </p:cNvPicPr>
          <p:nvPr/>
        </p:nvPicPr>
        <p:blipFill>
          <a:blip r:embed="rId2"/>
          <a:srcRect/>
          <a:stretch>
            <a:fillRect/>
          </a:stretch>
        </p:blipFill>
        <p:spPr bwMode="auto">
          <a:xfrm>
            <a:off x="3929063" y="1143000"/>
            <a:ext cx="5214937" cy="5715000"/>
          </a:xfrm>
          <a:prstGeom prst="rect">
            <a:avLst/>
          </a:prstGeom>
          <a:noFill/>
          <a:ln w="9525">
            <a:noFill/>
            <a:miter lim="800000"/>
            <a:headEnd/>
            <a:tailEnd/>
          </a:ln>
        </p:spPr>
      </p:pic>
      <p:sp>
        <p:nvSpPr>
          <p:cNvPr id="9" name="Title 1"/>
          <p:cNvSpPr txBox="1">
            <a:spLocks/>
          </p:cNvSpPr>
          <p:nvPr/>
        </p:nvSpPr>
        <p:spPr>
          <a:xfrm>
            <a:off x="0" y="142875"/>
            <a:ext cx="9144000" cy="928688"/>
          </a:xfrm>
          <a:prstGeom prst="rect">
            <a:avLst/>
          </a:prstGeom>
          <a:solidFill>
            <a:schemeClr val="bg2">
              <a:lumMod val="90000"/>
            </a:schemeClr>
          </a:solidFill>
        </p:spPr>
        <p:txBody>
          <a:bodyPr lIns="0" rIns="0" bIns="0" anchor="b">
            <a:normAutofit/>
          </a:bodyPr>
          <a:lstStyle/>
          <a:p>
            <a:pPr algn="ctr" fontAlgn="auto">
              <a:spcAft>
                <a:spcPts val="0"/>
              </a:spcAft>
              <a:defRPr/>
            </a:pPr>
            <a:r>
              <a:rPr lang="en-US" sz="5400" dirty="0">
                <a:solidFill>
                  <a:schemeClr val="tx2"/>
                </a:solidFill>
                <a:latin typeface="Harlow Solid Italic" pitchFamily="82" charset="0"/>
                <a:ea typeface="+mj-ea"/>
                <a:cs typeface="+mj-cs"/>
              </a:rPr>
              <a:t>Contact Information</a:t>
            </a:r>
            <a:endParaRPr lang="en-US" sz="5000" dirty="0">
              <a:solidFill>
                <a:schemeClr val="tx2"/>
              </a:solidFill>
              <a:latin typeface="Harlow Solid Italic" pitchFamily="82" charset="0"/>
              <a:ea typeface="+mj-ea"/>
              <a:cs typeface="+mj-cs"/>
            </a:endParaRPr>
          </a:p>
        </p:txBody>
      </p:sp>
      <p:pic>
        <p:nvPicPr>
          <p:cNvPr id="10" name="Picture 9" descr="FMS-2"/>
          <p:cNvPicPr>
            <a:picLocks noChangeAspect="1" noChangeArrowheads="1"/>
          </p:cNvPicPr>
          <p:nvPr/>
        </p:nvPicPr>
        <p:blipFill>
          <a:blip r:embed="rId3"/>
          <a:srcRect/>
          <a:stretch>
            <a:fillRect/>
          </a:stretch>
        </p:blipFill>
        <p:spPr bwMode="auto">
          <a:xfrm>
            <a:off x="7715250" y="0"/>
            <a:ext cx="1428750" cy="1643063"/>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28750"/>
          </a:xfrm>
          <a:solidFill>
            <a:schemeClr val="accent3">
              <a:lumMod val="40000"/>
              <a:lumOff val="60000"/>
            </a:schemeClr>
          </a:solidFill>
        </p:spPr>
        <p:txBody>
          <a:bodyPr>
            <a:normAutofit fontScale="90000"/>
          </a:bodyPr>
          <a:lstStyle/>
          <a:p>
            <a:pPr algn="ctr" fontAlgn="auto">
              <a:spcAft>
                <a:spcPts val="0"/>
              </a:spcAft>
              <a:defRPr/>
            </a:pPr>
            <a:r>
              <a:rPr lang="en-US" sz="5400" dirty="0" smtClean="0">
                <a:latin typeface="Copperplate Gothic Bold" pitchFamily="34" charset="0"/>
              </a:rPr>
              <a:t>MARITIME FACULTY BAR</a:t>
            </a:r>
            <a:r>
              <a:rPr lang="sr-Latn-ME" sz="5400" dirty="0" smtClean="0"/>
              <a:t>, </a:t>
            </a:r>
            <a:r>
              <a:rPr lang="sr-Latn-ME" sz="5400" dirty="0" smtClean="0">
                <a:latin typeface="Harlow Solid Italic" pitchFamily="82" charset="0"/>
              </a:rPr>
              <a:t>Montenegro </a:t>
            </a:r>
            <a:endParaRPr lang="en-US" dirty="0">
              <a:latin typeface="Harlow Solid Italic" pitchFamily="82" charset="0"/>
            </a:endParaRPr>
          </a:p>
        </p:txBody>
      </p:sp>
      <p:pic>
        <p:nvPicPr>
          <p:cNvPr id="25602" name="Picture 2" descr="Rezultat slika za grad Bar"/>
          <p:cNvPicPr>
            <a:picLocks noChangeAspect="1" noChangeArrowheads="1"/>
          </p:cNvPicPr>
          <p:nvPr/>
        </p:nvPicPr>
        <p:blipFill>
          <a:blip r:embed="rId2"/>
          <a:srcRect/>
          <a:stretch>
            <a:fillRect/>
          </a:stretch>
        </p:blipFill>
        <p:spPr bwMode="auto">
          <a:xfrm>
            <a:off x="0" y="1428750"/>
            <a:ext cx="5072063" cy="5429250"/>
          </a:xfrm>
          <a:prstGeom prst="rect">
            <a:avLst/>
          </a:prstGeom>
          <a:noFill/>
          <a:ln w="9525">
            <a:noFill/>
            <a:miter lim="800000"/>
            <a:headEnd/>
            <a:tailEnd/>
          </a:ln>
        </p:spPr>
      </p:pic>
      <p:pic>
        <p:nvPicPr>
          <p:cNvPr id="25603" name="Picture 4" descr="Rezultat slika za grad Bar"/>
          <p:cNvPicPr>
            <a:picLocks noChangeAspect="1" noChangeArrowheads="1"/>
          </p:cNvPicPr>
          <p:nvPr/>
        </p:nvPicPr>
        <p:blipFill>
          <a:blip r:embed="rId3"/>
          <a:srcRect/>
          <a:stretch>
            <a:fillRect/>
          </a:stretch>
        </p:blipFill>
        <p:spPr bwMode="auto">
          <a:xfrm>
            <a:off x="5000625" y="1428750"/>
            <a:ext cx="4143375" cy="5429250"/>
          </a:xfrm>
          <a:prstGeom prst="rect">
            <a:avLst/>
          </a:prstGeom>
          <a:noFill/>
          <a:ln w="9525">
            <a:noFill/>
            <a:miter lim="800000"/>
            <a:headEnd/>
            <a:tailEnd/>
          </a:ln>
        </p:spPr>
      </p:pic>
      <p:pic>
        <p:nvPicPr>
          <p:cNvPr id="25604" name="Picture 8" descr="PFB-logo"/>
          <p:cNvPicPr>
            <a:picLocks noChangeAspect="1" noChangeArrowheads="1"/>
          </p:cNvPicPr>
          <p:nvPr/>
        </p:nvPicPr>
        <p:blipFill>
          <a:blip r:embed="rId4"/>
          <a:srcRect/>
          <a:stretch>
            <a:fillRect/>
          </a:stretch>
        </p:blipFill>
        <p:spPr bwMode="auto">
          <a:xfrm>
            <a:off x="0" y="1428750"/>
            <a:ext cx="1357313" cy="10715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001125" cy="1571625"/>
          </a:xfrm>
          <a:solidFill>
            <a:schemeClr val="accent1">
              <a:lumMod val="40000"/>
              <a:lumOff val="60000"/>
            </a:schemeClr>
          </a:solidFill>
        </p:spPr>
        <p:txBody>
          <a:bodyPr>
            <a:normAutofit/>
          </a:bodyPr>
          <a:lstStyle/>
          <a:p>
            <a:pPr algn="ctr" fontAlgn="auto">
              <a:spcAft>
                <a:spcPts val="0"/>
              </a:spcAft>
              <a:defRPr/>
            </a:pPr>
            <a:r>
              <a:rPr lang="en-US" sz="4800" dirty="0" smtClean="0">
                <a:latin typeface="Copperplate Gothic Bold" pitchFamily="34" charset="0"/>
              </a:rPr>
              <a:t>MARITIME FACULTY BAR</a:t>
            </a:r>
            <a:r>
              <a:rPr lang="sr-Latn-ME" sz="4800" dirty="0" smtClean="0"/>
              <a:t>, </a:t>
            </a:r>
            <a:r>
              <a:rPr lang="sr-Latn-ME" sz="4800" dirty="0" smtClean="0">
                <a:latin typeface="Harlow Solid Italic" pitchFamily="82" charset="0"/>
              </a:rPr>
              <a:t>Montenegro</a:t>
            </a:r>
            <a:endParaRPr lang="en-US" dirty="0"/>
          </a:p>
        </p:txBody>
      </p:sp>
      <p:pic>
        <p:nvPicPr>
          <p:cNvPr id="26626" name="Picture 5" descr="Obuke1"/>
          <p:cNvPicPr>
            <a:picLocks noChangeAspect="1" noChangeArrowheads="1"/>
          </p:cNvPicPr>
          <p:nvPr/>
        </p:nvPicPr>
        <p:blipFill>
          <a:blip r:embed="rId2"/>
          <a:srcRect/>
          <a:stretch>
            <a:fillRect/>
          </a:stretch>
        </p:blipFill>
        <p:spPr bwMode="auto">
          <a:xfrm>
            <a:off x="0" y="1571625"/>
            <a:ext cx="3143250" cy="5286375"/>
          </a:xfrm>
          <a:prstGeom prst="rect">
            <a:avLst/>
          </a:prstGeom>
          <a:noFill/>
          <a:ln w="9525">
            <a:noFill/>
            <a:miter lim="800000"/>
            <a:headEnd/>
            <a:tailEnd/>
          </a:ln>
        </p:spPr>
      </p:pic>
      <p:pic>
        <p:nvPicPr>
          <p:cNvPr id="26627" name="Picture 8" descr="PFB-logo"/>
          <p:cNvPicPr>
            <a:picLocks noChangeAspect="1" noChangeArrowheads="1"/>
          </p:cNvPicPr>
          <p:nvPr/>
        </p:nvPicPr>
        <p:blipFill>
          <a:blip r:embed="rId3"/>
          <a:srcRect/>
          <a:stretch>
            <a:fillRect/>
          </a:stretch>
        </p:blipFill>
        <p:spPr bwMode="auto">
          <a:xfrm>
            <a:off x="7643813" y="785813"/>
            <a:ext cx="1500187" cy="1071562"/>
          </a:xfrm>
          <a:prstGeom prst="rect">
            <a:avLst/>
          </a:prstGeom>
          <a:noFill/>
          <a:ln w="9525">
            <a:noFill/>
            <a:miter lim="800000"/>
            <a:headEnd/>
            <a:tailEnd/>
          </a:ln>
        </p:spPr>
      </p:pic>
      <p:sp>
        <p:nvSpPr>
          <p:cNvPr id="26628" name="Rectangle 5"/>
          <p:cNvSpPr>
            <a:spLocks noChangeArrowheads="1"/>
          </p:cNvSpPr>
          <p:nvPr/>
        </p:nvSpPr>
        <p:spPr bwMode="auto">
          <a:xfrm>
            <a:off x="6572250" y="6381750"/>
            <a:ext cx="2571750" cy="369888"/>
          </a:xfrm>
          <a:prstGeom prst="rect">
            <a:avLst/>
          </a:prstGeom>
          <a:noFill/>
          <a:ln w="9525">
            <a:noFill/>
            <a:miter lim="800000"/>
            <a:headEnd/>
            <a:tailEnd/>
          </a:ln>
        </p:spPr>
        <p:txBody>
          <a:bodyPr>
            <a:spAutoFit/>
          </a:bodyPr>
          <a:lstStyle/>
          <a:p>
            <a:r>
              <a:rPr lang="en-US">
                <a:latin typeface="Constantia" pitchFamily="18" charset="0"/>
              </a:rPr>
              <a:t>www.pfbar.me</a:t>
            </a:r>
          </a:p>
        </p:txBody>
      </p:sp>
      <p:pic>
        <p:nvPicPr>
          <p:cNvPr id="26629" name="Picture 4" descr="PFB2"/>
          <p:cNvPicPr>
            <a:picLocks noChangeAspect="1" noChangeArrowheads="1"/>
          </p:cNvPicPr>
          <p:nvPr/>
        </p:nvPicPr>
        <p:blipFill>
          <a:blip r:embed="rId4"/>
          <a:srcRect/>
          <a:stretch>
            <a:fillRect/>
          </a:stretch>
        </p:blipFill>
        <p:spPr bwMode="auto">
          <a:xfrm>
            <a:off x="2928938" y="1571625"/>
            <a:ext cx="3571875" cy="5286375"/>
          </a:xfrm>
          <a:prstGeom prst="rect">
            <a:avLst/>
          </a:prstGeom>
          <a:noFill/>
          <a:ln w="9525">
            <a:noFill/>
            <a:miter lim="800000"/>
            <a:headEnd/>
            <a:tailEnd/>
          </a:ln>
        </p:spPr>
      </p:pic>
      <p:pic>
        <p:nvPicPr>
          <p:cNvPr id="26630" name="Picture 6" descr="DSC_0812"/>
          <p:cNvPicPr>
            <a:picLocks noChangeAspect="1" noChangeArrowheads="1"/>
          </p:cNvPicPr>
          <p:nvPr/>
        </p:nvPicPr>
        <p:blipFill>
          <a:blip r:embed="rId5"/>
          <a:srcRect/>
          <a:stretch>
            <a:fillRect/>
          </a:stretch>
        </p:blipFill>
        <p:spPr bwMode="auto">
          <a:xfrm>
            <a:off x="6286500" y="1785938"/>
            <a:ext cx="2857500" cy="46434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785938"/>
          </a:xfrm>
          <a:solidFill>
            <a:schemeClr val="accent1">
              <a:lumMod val="40000"/>
              <a:lumOff val="60000"/>
            </a:schemeClr>
          </a:solidFill>
        </p:spPr>
        <p:txBody>
          <a:bodyPr>
            <a:normAutofit/>
          </a:bodyPr>
          <a:lstStyle/>
          <a:p>
            <a:pPr algn="ctr" fontAlgn="auto">
              <a:spcAft>
                <a:spcPts val="0"/>
              </a:spcAft>
              <a:defRPr/>
            </a:pPr>
            <a:r>
              <a:rPr lang="en-US" sz="5400" dirty="0" smtClean="0">
                <a:latin typeface="Copperplate Gothic Bold" pitchFamily="34" charset="0"/>
              </a:rPr>
              <a:t>MARITIME FACULTY BAR</a:t>
            </a:r>
            <a:r>
              <a:rPr lang="sr-Latn-ME" sz="5400" dirty="0" smtClean="0"/>
              <a:t>, </a:t>
            </a:r>
            <a:r>
              <a:rPr lang="sr-Latn-ME" sz="5400" dirty="0" smtClean="0">
                <a:latin typeface="Harlow Solid Italic" pitchFamily="82" charset="0"/>
              </a:rPr>
              <a:t>Montenegro</a:t>
            </a:r>
            <a:endParaRPr lang="en-US" dirty="0"/>
          </a:p>
        </p:txBody>
      </p:sp>
      <p:sp>
        <p:nvSpPr>
          <p:cNvPr id="3" name="Content Placeholder 2"/>
          <p:cNvSpPr>
            <a:spLocks noGrp="1"/>
          </p:cNvSpPr>
          <p:nvPr>
            <p:ph idx="4294967295"/>
          </p:nvPr>
        </p:nvSpPr>
        <p:spPr>
          <a:xfrm>
            <a:off x="0" y="1785938"/>
            <a:ext cx="4643438" cy="4538662"/>
          </a:xfrm>
          <a:solidFill>
            <a:schemeClr val="accent4">
              <a:lumMod val="40000"/>
              <a:lumOff val="60000"/>
            </a:schemeClr>
          </a:solidFill>
        </p:spPr>
        <p:txBody>
          <a:bodyPr>
            <a:normAutofit/>
          </a:bodyPr>
          <a:lstStyle/>
          <a:p>
            <a:pPr marL="274320" indent="-274320" algn="ctr" fontAlgn="auto">
              <a:spcAft>
                <a:spcPts val="0"/>
              </a:spcAft>
              <a:buClr>
                <a:srgbClr val="0066CC"/>
              </a:buClr>
              <a:buFont typeface="Wingdings 2"/>
              <a:buNone/>
              <a:defRPr/>
            </a:pPr>
            <a:r>
              <a:rPr lang="en-US" sz="2400" dirty="0" smtClean="0">
                <a:solidFill>
                  <a:srgbClr val="0066CC"/>
                </a:solidFill>
                <a:effectLst>
                  <a:outerShdw blurRad="38100" dist="38100" dir="2700000" algn="tl">
                    <a:srgbClr val="C0C0C0"/>
                  </a:outerShdw>
                </a:effectLst>
              </a:rPr>
              <a:t>THREE </a:t>
            </a:r>
            <a:r>
              <a:rPr lang="en-US" sz="2400" dirty="0" smtClean="0">
                <a:solidFill>
                  <a:srgbClr val="003399"/>
                </a:solidFill>
                <a:effectLst>
                  <a:outerShdw blurRad="38100" dist="38100" dir="2700000" algn="tl">
                    <a:srgbClr val="C0C0C0"/>
                  </a:outerShdw>
                </a:effectLst>
              </a:rPr>
              <a:t>ACADEMIC</a:t>
            </a:r>
            <a:r>
              <a:rPr lang="en-US" sz="2400" dirty="0" smtClean="0">
                <a:solidFill>
                  <a:srgbClr val="0066CC"/>
                </a:solidFill>
                <a:effectLst>
                  <a:outerShdw blurRad="38100" dist="38100" dir="2700000" algn="tl">
                    <a:srgbClr val="C0C0C0"/>
                  </a:outerShdw>
                </a:effectLst>
              </a:rPr>
              <a:t> STUDY PROGRAMS:</a:t>
            </a:r>
          </a:p>
          <a:p>
            <a:pPr marL="274320" indent="-274320" fontAlgn="auto">
              <a:spcAft>
                <a:spcPts val="0"/>
              </a:spcAft>
              <a:buClr>
                <a:srgbClr val="0066CC"/>
              </a:buClr>
              <a:buFont typeface="Wingdings 2"/>
              <a:buChar char=""/>
              <a:defRPr/>
            </a:pPr>
            <a:endParaRPr lang="en-US" sz="1800" dirty="0" smtClean="0">
              <a:solidFill>
                <a:srgbClr val="0066CC"/>
              </a:solidFill>
              <a:effectLst>
                <a:outerShdw blurRad="38100" dist="38100" dir="2700000" algn="tl">
                  <a:srgbClr val="C0C0C0"/>
                </a:outerShdw>
              </a:effectLst>
            </a:endParaRPr>
          </a:p>
          <a:p>
            <a:pPr marL="274320" indent="-274320" fontAlgn="auto">
              <a:spcAft>
                <a:spcPts val="0"/>
              </a:spcAft>
              <a:buClr>
                <a:srgbClr val="0066CC"/>
              </a:buClr>
              <a:buFont typeface="Wingdings 2"/>
              <a:buChar char=""/>
              <a:defRPr/>
            </a:pPr>
            <a:r>
              <a:rPr lang="en-US" sz="2800" dirty="0" smtClean="0">
                <a:solidFill>
                  <a:srgbClr val="0066CC"/>
                </a:solidFill>
                <a:effectLst>
                  <a:outerShdw blurRad="38100" dist="38100" dir="2700000" algn="tl">
                    <a:srgbClr val="C0C0C0"/>
                  </a:outerShdw>
                </a:effectLst>
              </a:rPr>
              <a:t>NAUTICAL SCIENCE</a:t>
            </a:r>
          </a:p>
          <a:p>
            <a:pPr marL="274320" indent="-274320" fontAlgn="auto">
              <a:spcAft>
                <a:spcPts val="0"/>
              </a:spcAft>
              <a:buClr>
                <a:srgbClr val="0066CC"/>
              </a:buClr>
              <a:buFont typeface="Wingdings 2"/>
              <a:buChar char=""/>
              <a:defRPr/>
            </a:pPr>
            <a:r>
              <a:rPr lang="en-US" sz="2800" dirty="0" smtClean="0">
                <a:solidFill>
                  <a:srgbClr val="0066CC"/>
                </a:solidFill>
                <a:effectLst>
                  <a:outerShdw blurRad="38100" dist="38100" dir="2700000" algn="tl">
                    <a:srgbClr val="C0C0C0"/>
                  </a:outerShdw>
                </a:effectLst>
              </a:rPr>
              <a:t>MARINE ENGINEERING</a:t>
            </a:r>
          </a:p>
          <a:p>
            <a:pPr marL="274320" indent="-274320" fontAlgn="auto">
              <a:spcAft>
                <a:spcPts val="0"/>
              </a:spcAft>
              <a:buClr>
                <a:srgbClr val="0066CC"/>
              </a:buClr>
              <a:buFont typeface="Wingdings 2"/>
              <a:buChar char=""/>
              <a:defRPr/>
            </a:pPr>
            <a:r>
              <a:rPr lang="en-US" sz="2800" dirty="0" smtClean="0">
                <a:solidFill>
                  <a:srgbClr val="0066CC"/>
                </a:solidFill>
                <a:effectLst>
                  <a:outerShdw blurRad="38100" dist="38100" dir="2700000" algn="tl">
                    <a:srgbClr val="C0C0C0"/>
                  </a:outerShdw>
                </a:effectLst>
              </a:rPr>
              <a:t>PORT MANAGEMENT</a:t>
            </a:r>
          </a:p>
        </p:txBody>
      </p:sp>
      <p:pic>
        <p:nvPicPr>
          <p:cNvPr id="27651" name="Picture 5" descr="TC1"/>
          <p:cNvPicPr>
            <a:picLocks noChangeAspect="1" noChangeArrowheads="1"/>
          </p:cNvPicPr>
          <p:nvPr/>
        </p:nvPicPr>
        <p:blipFill>
          <a:blip r:embed="rId2"/>
          <a:srcRect/>
          <a:stretch>
            <a:fillRect/>
          </a:stretch>
        </p:blipFill>
        <p:spPr bwMode="auto">
          <a:xfrm>
            <a:off x="4637088" y="1785938"/>
            <a:ext cx="4506912" cy="4786312"/>
          </a:xfrm>
          <a:prstGeom prst="rect">
            <a:avLst/>
          </a:prstGeom>
          <a:noFill/>
          <a:ln w="9525">
            <a:noFill/>
            <a:miter lim="800000"/>
            <a:headEnd/>
            <a:tailEnd/>
          </a:ln>
        </p:spPr>
      </p:pic>
      <p:pic>
        <p:nvPicPr>
          <p:cNvPr id="27652" name="Picture 2" descr="700_luka-bar.jpg"/>
          <p:cNvPicPr>
            <a:picLocks noChangeAspect="1" noChangeArrowheads="1"/>
          </p:cNvPicPr>
          <p:nvPr/>
        </p:nvPicPr>
        <p:blipFill>
          <a:blip r:embed="rId3"/>
          <a:srcRect/>
          <a:stretch>
            <a:fillRect/>
          </a:stretch>
        </p:blipFill>
        <p:spPr bwMode="auto">
          <a:xfrm>
            <a:off x="0" y="4643438"/>
            <a:ext cx="9144000" cy="2214562"/>
          </a:xfrm>
          <a:prstGeom prst="rect">
            <a:avLst/>
          </a:prstGeom>
          <a:noFill/>
          <a:ln w="9525">
            <a:noFill/>
            <a:miter lim="800000"/>
            <a:headEnd/>
            <a:tailEnd/>
          </a:ln>
        </p:spPr>
      </p:pic>
      <p:pic>
        <p:nvPicPr>
          <p:cNvPr id="27653" name="Picture 8" descr="PFB-logo"/>
          <p:cNvPicPr>
            <a:picLocks noChangeAspect="1" noChangeArrowheads="1"/>
          </p:cNvPicPr>
          <p:nvPr/>
        </p:nvPicPr>
        <p:blipFill>
          <a:blip r:embed="rId4"/>
          <a:srcRect/>
          <a:stretch>
            <a:fillRect/>
          </a:stretch>
        </p:blipFill>
        <p:spPr bwMode="auto">
          <a:xfrm>
            <a:off x="7858125" y="928688"/>
            <a:ext cx="1285875" cy="7858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57250"/>
          </a:xfrm>
          <a:solidFill>
            <a:schemeClr val="accent1">
              <a:lumMod val="40000"/>
              <a:lumOff val="60000"/>
            </a:schemeClr>
          </a:solidFill>
        </p:spPr>
        <p:txBody>
          <a:bodyPr>
            <a:normAutofit fontScale="90000"/>
          </a:bodyPr>
          <a:lstStyle/>
          <a:p>
            <a:pPr algn="ctr" fontAlgn="auto">
              <a:spcAft>
                <a:spcPts val="0"/>
              </a:spcAft>
              <a:defRPr/>
            </a:pPr>
            <a:r>
              <a:rPr lang="en-US" sz="5400" dirty="0" smtClean="0">
                <a:effectLst>
                  <a:outerShdw blurRad="38100" dist="38100" dir="2700000" algn="tl">
                    <a:srgbClr val="C0C0C0"/>
                  </a:outerShdw>
                </a:effectLst>
                <a:latin typeface="Algerian" pitchFamily="82" charset="0"/>
              </a:rPr>
              <a:t>RESOURCES AND FACILITIES</a:t>
            </a:r>
            <a:endParaRPr lang="en-US" dirty="0">
              <a:latin typeface="Algerian" pitchFamily="82" charset="0"/>
            </a:endParaRPr>
          </a:p>
        </p:txBody>
      </p:sp>
      <p:sp>
        <p:nvSpPr>
          <p:cNvPr id="4" name="Content Placeholder 3"/>
          <p:cNvSpPr>
            <a:spLocks noGrp="1"/>
          </p:cNvSpPr>
          <p:nvPr>
            <p:ph sz="half" idx="4294967295"/>
          </p:nvPr>
        </p:nvSpPr>
        <p:spPr>
          <a:xfrm>
            <a:off x="0" y="1214438"/>
            <a:ext cx="2928938" cy="5429250"/>
          </a:xfrm>
        </p:spPr>
        <p:txBody>
          <a:bodyPr>
            <a:normAutofit lnSpcReduction="10000"/>
          </a:bodyPr>
          <a:lstStyle/>
          <a:p>
            <a:pPr marL="274320" indent="-274320" fontAlgn="auto">
              <a:spcAft>
                <a:spcPts val="0"/>
              </a:spcAft>
              <a:buClr>
                <a:schemeClr val="accent3"/>
              </a:buClr>
              <a:buFont typeface="Wingdings 2"/>
              <a:buChar char=""/>
              <a:defRPr/>
            </a:pPr>
            <a:r>
              <a:rPr lang="en-US" sz="2800" b="1" dirty="0" smtClean="0">
                <a:solidFill>
                  <a:srgbClr val="0066CC"/>
                </a:solidFill>
              </a:rPr>
              <a:t>WITHIN THE FACULTY, AS ITS ORGANIZAT</a:t>
            </a:r>
            <a:r>
              <a:rPr lang="sr-Latn-ME" sz="2800" b="1" dirty="0" smtClean="0">
                <a:solidFill>
                  <a:srgbClr val="0066CC"/>
                </a:solidFill>
              </a:rPr>
              <a:t>I-O</a:t>
            </a:r>
            <a:r>
              <a:rPr lang="en-US" sz="2800" b="1" dirty="0" smtClean="0">
                <a:solidFill>
                  <a:srgbClr val="0066CC"/>
                </a:solidFill>
              </a:rPr>
              <a:t>NAL PART, </a:t>
            </a:r>
            <a:r>
              <a:rPr lang="sr-Latn-ME" sz="2800" b="1" dirty="0" smtClean="0">
                <a:solidFill>
                  <a:srgbClr val="0066CC"/>
                </a:solidFill>
              </a:rPr>
              <a:t>operates a</a:t>
            </a:r>
            <a:r>
              <a:rPr lang="en-US" sz="2800" b="1" dirty="0" smtClean="0">
                <a:solidFill>
                  <a:srgbClr val="0066CC"/>
                </a:solidFill>
              </a:rPr>
              <a:t> </a:t>
            </a:r>
            <a:r>
              <a:rPr lang="en-US" sz="2800" b="1" i="1" dirty="0" smtClean="0">
                <a:solidFill>
                  <a:srgbClr val="C00000"/>
                </a:solidFill>
                <a:effectLst>
                  <a:outerShdw blurRad="38100" dist="38100" dir="2700000" algn="tl">
                    <a:srgbClr val="000000">
                      <a:alpha val="43137"/>
                    </a:srgbClr>
                  </a:outerShdw>
                </a:effectLst>
              </a:rPr>
              <a:t>TRAINING CENTER FOR SAILORS, </a:t>
            </a:r>
            <a:r>
              <a:rPr lang="en-US" sz="2800" b="1" dirty="0" smtClean="0">
                <a:solidFill>
                  <a:srgbClr val="0066CC"/>
                </a:solidFill>
              </a:rPr>
              <a:t>CERTIFIED BY BUREAU VERITAS REGISTER.</a:t>
            </a:r>
          </a:p>
          <a:p>
            <a:pPr marL="274320" indent="-274320" fontAlgn="auto">
              <a:spcAft>
                <a:spcPts val="0"/>
              </a:spcAft>
              <a:buClr>
                <a:schemeClr val="accent3"/>
              </a:buClr>
              <a:buFont typeface="Wingdings 2"/>
              <a:buChar char=""/>
              <a:defRPr/>
            </a:pPr>
            <a:endParaRPr lang="en-US" dirty="0"/>
          </a:p>
        </p:txBody>
      </p:sp>
      <p:pic>
        <p:nvPicPr>
          <p:cNvPr id="28675" name="Picture 9" descr="2014-05-30%2010"/>
          <p:cNvPicPr>
            <a:picLocks noChangeAspect="1" noChangeArrowheads="1"/>
          </p:cNvPicPr>
          <p:nvPr/>
        </p:nvPicPr>
        <p:blipFill>
          <a:blip r:embed="rId2"/>
          <a:srcRect/>
          <a:stretch>
            <a:fillRect/>
          </a:stretch>
        </p:blipFill>
        <p:spPr bwMode="auto">
          <a:xfrm>
            <a:off x="3214688" y="857250"/>
            <a:ext cx="5929312" cy="6000750"/>
          </a:xfrm>
          <a:prstGeom prst="rect">
            <a:avLst/>
          </a:prstGeom>
          <a:noFill/>
          <a:ln w="9525">
            <a:noFill/>
            <a:miter lim="800000"/>
            <a:headEnd/>
            <a:tailEnd/>
          </a:ln>
        </p:spPr>
      </p:pic>
      <p:pic>
        <p:nvPicPr>
          <p:cNvPr id="28676" name="Picture 7" descr="12688347_1571701629819892_3425232498531621712_n"/>
          <p:cNvPicPr>
            <a:picLocks noChangeAspect="1" noChangeArrowheads="1"/>
          </p:cNvPicPr>
          <p:nvPr/>
        </p:nvPicPr>
        <p:blipFill>
          <a:blip r:embed="rId3"/>
          <a:srcRect/>
          <a:stretch>
            <a:fillRect/>
          </a:stretch>
        </p:blipFill>
        <p:spPr bwMode="auto">
          <a:xfrm>
            <a:off x="2357438" y="5072063"/>
            <a:ext cx="1571625" cy="16430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00125"/>
          </a:xfrm>
          <a:solidFill>
            <a:schemeClr val="accent1">
              <a:lumMod val="40000"/>
              <a:lumOff val="60000"/>
            </a:schemeClr>
          </a:solidFill>
        </p:spPr>
        <p:txBody>
          <a:bodyPr>
            <a:normAutofit/>
          </a:bodyPr>
          <a:lstStyle/>
          <a:p>
            <a:pPr algn="ctr" fontAlgn="auto">
              <a:spcAft>
                <a:spcPts val="0"/>
              </a:spcAft>
              <a:defRPr/>
            </a:pPr>
            <a:r>
              <a:rPr lang="en-US" sz="5400" b="1" i="1" dirty="0" smtClean="0">
                <a:effectLst>
                  <a:outerShdw blurRad="38100" dist="38100" dir="2700000" algn="tl">
                    <a:srgbClr val="C0C0C0"/>
                  </a:outerShdw>
                </a:effectLst>
              </a:rPr>
              <a:t>MARITIME TRAINING CENTER</a:t>
            </a:r>
            <a:endParaRPr lang="en-US" b="1" i="1" dirty="0"/>
          </a:p>
        </p:txBody>
      </p:sp>
      <p:sp>
        <p:nvSpPr>
          <p:cNvPr id="4" name="Content Placeholder 3"/>
          <p:cNvSpPr>
            <a:spLocks noGrp="1"/>
          </p:cNvSpPr>
          <p:nvPr>
            <p:ph sz="half" idx="4294967295"/>
          </p:nvPr>
        </p:nvSpPr>
        <p:spPr>
          <a:xfrm>
            <a:off x="0" y="1000125"/>
            <a:ext cx="2714625" cy="5857875"/>
          </a:xfrm>
        </p:spPr>
        <p:txBody>
          <a:bodyPr>
            <a:normAutofit lnSpcReduction="10000"/>
          </a:bodyPr>
          <a:lstStyle/>
          <a:p>
            <a:pPr marL="274320" indent="-274320" algn="ctr" fontAlgn="auto">
              <a:spcAft>
                <a:spcPts val="0"/>
              </a:spcAft>
              <a:buClr>
                <a:srgbClr val="003399"/>
              </a:buClr>
              <a:buFont typeface="Wingdings 2"/>
              <a:buNone/>
              <a:defRPr/>
            </a:pPr>
            <a:r>
              <a:rPr lang="en-US" dirty="0" smtClean="0">
                <a:solidFill>
                  <a:srgbClr val="2A6FB4"/>
                </a:solidFill>
                <a:effectLst>
                  <a:outerShdw blurRad="38100" dist="38100" dir="2700000" algn="tl">
                    <a:srgbClr val="C0C0C0"/>
                  </a:outerShdw>
                </a:effectLst>
              </a:rPr>
              <a:t>LIVE MARITIME TRAINING EQUIPMENT</a:t>
            </a:r>
          </a:p>
          <a:p>
            <a:pPr marL="274320" indent="-274320" fontAlgn="auto">
              <a:spcAft>
                <a:spcPts val="0"/>
              </a:spcAft>
              <a:buClr>
                <a:srgbClr val="003399"/>
              </a:buClr>
              <a:buFont typeface="Wingdings 2"/>
              <a:buChar char=""/>
              <a:defRPr/>
            </a:pPr>
            <a:endParaRPr lang="en-US" sz="1600" dirty="0" smtClean="0">
              <a:solidFill>
                <a:srgbClr val="0066CC"/>
              </a:solidFill>
            </a:endParaRPr>
          </a:p>
          <a:p>
            <a:pPr marL="274320" indent="-274320" fontAlgn="auto">
              <a:spcAft>
                <a:spcPts val="0"/>
              </a:spcAft>
              <a:buClr>
                <a:srgbClr val="003399"/>
              </a:buClr>
              <a:buFont typeface="Wingdings 2"/>
              <a:buChar char=""/>
              <a:defRPr/>
            </a:pPr>
            <a:r>
              <a:rPr lang="en-US" dirty="0" smtClean="0">
                <a:solidFill>
                  <a:srgbClr val="0066CC"/>
                </a:solidFill>
              </a:rPr>
              <a:t> 2 NAUTICAL SIMULATORS</a:t>
            </a:r>
          </a:p>
          <a:p>
            <a:pPr marL="274320" indent="-274320" fontAlgn="auto">
              <a:spcAft>
                <a:spcPts val="0"/>
              </a:spcAft>
              <a:buClr>
                <a:srgbClr val="003399"/>
              </a:buClr>
              <a:buFont typeface="Wingdings 2"/>
              <a:buChar char=""/>
              <a:defRPr/>
            </a:pPr>
            <a:r>
              <a:rPr lang="en-US" dirty="0" smtClean="0">
                <a:solidFill>
                  <a:srgbClr val="0066CC"/>
                </a:solidFill>
              </a:rPr>
              <a:t> 2 GMDSS SIMULATORS</a:t>
            </a:r>
          </a:p>
          <a:p>
            <a:pPr marL="274320" indent="-274320" fontAlgn="auto">
              <a:spcAft>
                <a:spcPts val="0"/>
              </a:spcAft>
              <a:buClr>
                <a:srgbClr val="003399"/>
              </a:buClr>
              <a:buFont typeface="Wingdings 2"/>
              <a:buChar char=""/>
              <a:defRPr/>
            </a:pPr>
            <a:r>
              <a:rPr lang="en-US" dirty="0" smtClean="0">
                <a:solidFill>
                  <a:srgbClr val="0066CC"/>
                </a:solidFill>
              </a:rPr>
              <a:t> 1 ENGINE ROOM SIMULATOR</a:t>
            </a:r>
            <a:r>
              <a:rPr lang="sr-Latn-ME" dirty="0" smtClean="0">
                <a:solidFill>
                  <a:srgbClr val="0066CC"/>
                </a:solidFill>
              </a:rPr>
              <a:t>S</a:t>
            </a:r>
            <a:endParaRPr lang="en-US" dirty="0" smtClean="0">
              <a:solidFill>
                <a:srgbClr val="0066CC"/>
              </a:solidFill>
            </a:endParaRPr>
          </a:p>
          <a:p>
            <a:pPr marL="274320" indent="-274320" fontAlgn="auto">
              <a:spcAft>
                <a:spcPts val="0"/>
              </a:spcAft>
              <a:buClr>
                <a:schemeClr val="accent3"/>
              </a:buClr>
              <a:buFont typeface="Wingdings 2"/>
              <a:buChar char=""/>
              <a:defRPr/>
            </a:pPr>
            <a:r>
              <a:rPr lang="en-US" sz="2800" b="1" dirty="0" smtClean="0"/>
              <a:t>Web:</a:t>
            </a:r>
            <a:r>
              <a:rPr lang="en-US" sz="2800" dirty="0" smtClean="0"/>
              <a:t/>
            </a:r>
            <a:br>
              <a:rPr lang="en-US" sz="2800" dirty="0" smtClean="0"/>
            </a:br>
            <a:r>
              <a:rPr lang="en-US" sz="2800" b="1" dirty="0" smtClean="0">
                <a:effectLst>
                  <a:outerShdw blurRad="38100" dist="38100" dir="2700000" algn="tl">
                    <a:srgbClr val="C0C0C0"/>
                  </a:outerShdw>
                </a:effectLst>
              </a:rPr>
              <a:t>http://www.fms-tivat.me</a:t>
            </a:r>
            <a:endParaRPr lang="en-US" dirty="0"/>
          </a:p>
        </p:txBody>
      </p:sp>
      <p:pic>
        <p:nvPicPr>
          <p:cNvPr id="29699" name="Picture 7" descr="TC5"/>
          <p:cNvPicPr>
            <a:picLocks noChangeAspect="1" noChangeArrowheads="1"/>
          </p:cNvPicPr>
          <p:nvPr/>
        </p:nvPicPr>
        <p:blipFill>
          <a:blip r:embed="rId2"/>
          <a:srcRect/>
          <a:stretch>
            <a:fillRect/>
          </a:stretch>
        </p:blipFill>
        <p:spPr bwMode="auto">
          <a:xfrm>
            <a:off x="2714625" y="928688"/>
            <a:ext cx="6581775" cy="3000375"/>
          </a:xfrm>
          <a:prstGeom prst="rect">
            <a:avLst/>
          </a:prstGeom>
          <a:noFill/>
          <a:ln w="9525">
            <a:noFill/>
            <a:miter lim="800000"/>
            <a:headEnd/>
            <a:tailEnd/>
          </a:ln>
        </p:spPr>
      </p:pic>
      <p:pic>
        <p:nvPicPr>
          <p:cNvPr id="29700" name="Picture 5" descr="TC1"/>
          <p:cNvPicPr>
            <a:picLocks noChangeAspect="1" noChangeArrowheads="1"/>
          </p:cNvPicPr>
          <p:nvPr/>
        </p:nvPicPr>
        <p:blipFill>
          <a:blip r:embed="rId3"/>
          <a:srcRect/>
          <a:stretch>
            <a:fillRect/>
          </a:stretch>
        </p:blipFill>
        <p:spPr bwMode="auto">
          <a:xfrm>
            <a:off x="2714625" y="3571875"/>
            <a:ext cx="3429000" cy="3286125"/>
          </a:xfrm>
          <a:prstGeom prst="rect">
            <a:avLst/>
          </a:prstGeom>
          <a:noFill/>
          <a:ln w="9525">
            <a:noFill/>
            <a:miter lim="800000"/>
            <a:headEnd/>
            <a:tailEnd/>
          </a:ln>
        </p:spPr>
      </p:pic>
      <p:pic>
        <p:nvPicPr>
          <p:cNvPr id="29701" name="Picture 9" descr="TC2"/>
          <p:cNvPicPr>
            <a:picLocks noChangeAspect="1" noChangeArrowheads="1"/>
          </p:cNvPicPr>
          <p:nvPr/>
        </p:nvPicPr>
        <p:blipFill>
          <a:blip r:embed="rId4"/>
          <a:srcRect/>
          <a:stretch>
            <a:fillRect/>
          </a:stretch>
        </p:blipFill>
        <p:spPr bwMode="auto">
          <a:xfrm>
            <a:off x="6143625" y="3886200"/>
            <a:ext cx="3000375" cy="2971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85875"/>
          </a:xfrm>
          <a:solidFill>
            <a:schemeClr val="accent3">
              <a:lumMod val="40000"/>
              <a:lumOff val="60000"/>
            </a:schemeClr>
          </a:solidFill>
        </p:spPr>
        <p:txBody>
          <a:bodyPr>
            <a:normAutofit fontScale="90000"/>
          </a:bodyPr>
          <a:lstStyle/>
          <a:p>
            <a:pPr algn="ctr" fontAlgn="auto">
              <a:spcAft>
                <a:spcPts val="0"/>
              </a:spcAft>
              <a:defRPr/>
            </a:pPr>
            <a:r>
              <a:rPr lang="sr-Latn-ME" b="1" i="1" dirty="0" smtClean="0">
                <a:solidFill>
                  <a:srgbClr val="0070C0"/>
                </a:solidFill>
              </a:rPr>
              <a:t>Faculty for Mediterranean business Studies – Ulcinj,</a:t>
            </a:r>
            <a:r>
              <a:rPr lang="sr-Latn-ME" b="1" i="1" dirty="0" smtClean="0">
                <a:solidFill>
                  <a:srgbClr val="0070C0"/>
                </a:solidFill>
                <a:latin typeface="Harlow Solid Italic" pitchFamily="82" charset="0"/>
              </a:rPr>
              <a:t> Montenegro </a:t>
            </a:r>
            <a:endParaRPr lang="en-US" b="1" i="1" dirty="0">
              <a:solidFill>
                <a:srgbClr val="0070C0"/>
              </a:solidFill>
            </a:endParaRPr>
          </a:p>
        </p:txBody>
      </p:sp>
      <p:pic>
        <p:nvPicPr>
          <p:cNvPr id="30722" name="Picture 2" descr="http://www.visit-ulcinj.com/blog/wp-content/uploads/2010/04/stari-grad-Ulcinj.jpg"/>
          <p:cNvPicPr>
            <a:picLocks noChangeAspect="1" noChangeArrowheads="1"/>
          </p:cNvPicPr>
          <p:nvPr/>
        </p:nvPicPr>
        <p:blipFill>
          <a:blip r:embed="rId2"/>
          <a:srcRect/>
          <a:stretch>
            <a:fillRect/>
          </a:stretch>
        </p:blipFill>
        <p:spPr bwMode="auto">
          <a:xfrm>
            <a:off x="0" y="1285875"/>
            <a:ext cx="4786313" cy="5572125"/>
          </a:xfrm>
          <a:prstGeom prst="rect">
            <a:avLst/>
          </a:prstGeom>
          <a:noFill/>
          <a:ln w="9525">
            <a:noFill/>
            <a:miter lim="800000"/>
            <a:headEnd/>
            <a:tailEnd/>
          </a:ln>
        </p:spPr>
      </p:pic>
      <p:pic>
        <p:nvPicPr>
          <p:cNvPr id="30723" name="Picture 4" descr="http://1.bp.blogspot.com/_wHf3qbbelfU/S5cOj4X4rhI/AAAAAAAAJ0A/t-Kzmll1rSE/s400/Ulcinj+Stari+Grad.jpg"/>
          <p:cNvPicPr>
            <a:picLocks noChangeAspect="1" noChangeArrowheads="1"/>
          </p:cNvPicPr>
          <p:nvPr/>
        </p:nvPicPr>
        <p:blipFill>
          <a:blip r:embed="rId3"/>
          <a:srcRect/>
          <a:stretch>
            <a:fillRect/>
          </a:stretch>
        </p:blipFill>
        <p:spPr bwMode="auto">
          <a:xfrm>
            <a:off x="4786313" y="1285875"/>
            <a:ext cx="4357687" cy="5572125"/>
          </a:xfrm>
          <a:prstGeom prst="rect">
            <a:avLst/>
          </a:prstGeom>
          <a:noFill/>
          <a:ln w="9525">
            <a:noFill/>
            <a:miter lim="800000"/>
            <a:headEnd/>
            <a:tailEnd/>
          </a:ln>
        </p:spPr>
      </p:pic>
      <p:pic>
        <p:nvPicPr>
          <p:cNvPr id="5" name="Picture 4" descr="FMS-2"/>
          <p:cNvPicPr>
            <a:picLocks noChangeAspect="1" noChangeArrowheads="1"/>
          </p:cNvPicPr>
          <p:nvPr/>
        </p:nvPicPr>
        <p:blipFill>
          <a:blip r:embed="rId4"/>
          <a:srcRect/>
          <a:stretch>
            <a:fillRect/>
          </a:stretch>
        </p:blipFill>
        <p:spPr bwMode="auto">
          <a:xfrm>
            <a:off x="8072438" y="500063"/>
            <a:ext cx="1071562" cy="1000125"/>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88"/>
          </a:xfrm>
          <a:solidFill>
            <a:schemeClr val="accent3">
              <a:lumMod val="40000"/>
              <a:lumOff val="60000"/>
            </a:schemeClr>
          </a:solidFill>
        </p:spPr>
        <p:txBody>
          <a:bodyPr>
            <a:normAutofit fontScale="90000"/>
          </a:bodyPr>
          <a:lstStyle/>
          <a:p>
            <a:pPr algn="ctr" fontAlgn="auto">
              <a:spcAft>
                <a:spcPts val="0"/>
              </a:spcAft>
              <a:defRPr/>
            </a:pPr>
            <a:r>
              <a:rPr lang="sr-Latn-ME" b="1" i="1" dirty="0" smtClean="0">
                <a:solidFill>
                  <a:srgbClr val="0070C0"/>
                </a:solidFill>
              </a:rPr>
              <a:t>Faculty for Mediterranean business Studies – Ulcinj,</a:t>
            </a:r>
            <a:r>
              <a:rPr lang="sr-Latn-ME" b="1" i="1" dirty="0" smtClean="0">
                <a:solidFill>
                  <a:srgbClr val="0070C0"/>
                </a:solidFill>
                <a:latin typeface="Harlow Solid Italic" pitchFamily="82" charset="0"/>
              </a:rPr>
              <a:t> Montenegro </a:t>
            </a:r>
            <a:endParaRPr lang="en-US" dirty="0"/>
          </a:p>
        </p:txBody>
      </p:sp>
      <p:sp>
        <p:nvSpPr>
          <p:cNvPr id="5" name="Content Placeholder 4"/>
          <p:cNvSpPr>
            <a:spLocks noGrp="1"/>
          </p:cNvSpPr>
          <p:nvPr>
            <p:ph sz="half" idx="1"/>
          </p:nvPr>
        </p:nvSpPr>
        <p:spPr>
          <a:xfrm>
            <a:off x="214313" y="1643063"/>
            <a:ext cx="4643437" cy="4929187"/>
          </a:xfrm>
          <a:solidFill>
            <a:schemeClr val="bg2"/>
          </a:solidFill>
        </p:spPr>
        <p:txBody>
          <a:bodyPr>
            <a:normAutofit fontScale="85000" lnSpcReduction="20000"/>
          </a:bodyPr>
          <a:lstStyle/>
          <a:p>
            <a:pPr marL="274320" indent="-274320" algn="ctr" fontAlgn="auto">
              <a:spcAft>
                <a:spcPts val="0"/>
              </a:spcAft>
              <a:buClr>
                <a:schemeClr val="accent3"/>
              </a:buClr>
              <a:buFont typeface="Wingdings 2"/>
              <a:buNone/>
              <a:defRPr/>
            </a:pPr>
            <a:r>
              <a:rPr lang="sr-Latn-ME" sz="4100" u="sng" dirty="0" smtClean="0">
                <a:latin typeface="Harlow Solid Italic" pitchFamily="82" charset="0"/>
              </a:rPr>
              <a:t>Study programs</a:t>
            </a:r>
            <a:endParaRPr lang="sr-Latn-ME" sz="4100" u="sng" dirty="0" smtClean="0">
              <a:solidFill>
                <a:schemeClr val="tx2"/>
              </a:solidFill>
              <a:latin typeface="Harlow Solid Italic" pitchFamily="82" charset="0"/>
            </a:endParaRPr>
          </a:p>
          <a:p>
            <a:pPr marL="274320" indent="-274320" fontAlgn="auto">
              <a:spcAft>
                <a:spcPts val="0"/>
              </a:spcAft>
              <a:buClr>
                <a:schemeClr val="accent3"/>
              </a:buClr>
              <a:buFont typeface="Wingdings 2"/>
              <a:buChar char=""/>
              <a:defRPr/>
            </a:pPr>
            <a:r>
              <a:rPr lang="sr-Latn-ME" u="sng" dirty="0" smtClean="0">
                <a:solidFill>
                  <a:schemeClr val="tx2"/>
                </a:solidFill>
                <a:latin typeface="Harlow Solid Italic" pitchFamily="82" charset="0"/>
              </a:rPr>
              <a:t>Undergraduate Study programs:</a:t>
            </a:r>
          </a:p>
          <a:p>
            <a:pPr marL="457200" indent="-457200" fontAlgn="auto">
              <a:spcAft>
                <a:spcPts val="0"/>
              </a:spcAft>
              <a:buClr>
                <a:schemeClr val="accent3"/>
              </a:buClr>
              <a:buFont typeface="Wingdings 2"/>
              <a:buAutoNum type="arabicPeriod"/>
              <a:defRPr/>
            </a:pPr>
            <a:r>
              <a:rPr lang="en-US" sz="2800" b="1" dirty="0" smtClean="0">
                <a:solidFill>
                  <a:srgbClr val="0070C0"/>
                </a:solidFill>
              </a:rPr>
              <a:t>MANAGEMENT AND SECURITY OF MARINAS AND YACHTS</a:t>
            </a:r>
            <a:r>
              <a:rPr lang="sr-Latn-ME" sz="2800" b="1" dirty="0" smtClean="0">
                <a:solidFill>
                  <a:srgbClr val="0070C0"/>
                </a:solidFill>
              </a:rPr>
              <a:t>:</a:t>
            </a:r>
          </a:p>
          <a:p>
            <a:pPr marL="514350" indent="-514350" fontAlgn="auto">
              <a:spcAft>
                <a:spcPts val="0"/>
              </a:spcAft>
              <a:buClr>
                <a:schemeClr val="accent3"/>
              </a:buClr>
              <a:buFontTx/>
              <a:buChar char="-"/>
              <a:defRPr/>
            </a:pPr>
            <a:r>
              <a:rPr lang="en-US" sz="2800" b="1" dirty="0" smtClean="0">
                <a:solidFill>
                  <a:srgbClr val="00B0F0"/>
                </a:solidFill>
                <a:effectLst>
                  <a:outerShdw blurRad="38100" dist="38100" dir="2700000" algn="tl">
                    <a:srgbClr val="C0C0C0"/>
                  </a:outerShdw>
                </a:effectLst>
              </a:rPr>
              <a:t>MARINAS AND YACH</a:t>
            </a:r>
            <a:r>
              <a:rPr lang="sr-Latn-ME" sz="2800" b="1" dirty="0" smtClean="0">
                <a:solidFill>
                  <a:srgbClr val="00B0F0"/>
                </a:solidFill>
                <a:effectLst>
                  <a:outerShdw blurRad="38100" dist="38100" dir="2700000" algn="tl">
                    <a:srgbClr val="C0C0C0"/>
                  </a:outerShdw>
                </a:effectLst>
              </a:rPr>
              <a:t>TS</a:t>
            </a:r>
          </a:p>
          <a:p>
            <a:pPr marL="514350" indent="-514350" fontAlgn="auto">
              <a:spcAft>
                <a:spcPts val="0"/>
              </a:spcAft>
              <a:buClr>
                <a:schemeClr val="accent3"/>
              </a:buClr>
              <a:buFontTx/>
              <a:buChar char="-"/>
              <a:defRPr/>
            </a:pPr>
            <a:r>
              <a:rPr lang="en-US" sz="2800" b="1" dirty="0" smtClean="0">
                <a:solidFill>
                  <a:srgbClr val="00B0F0"/>
                </a:solidFill>
                <a:effectLst>
                  <a:outerShdw blurRad="38100" dist="38100" dir="2700000" algn="tl">
                    <a:srgbClr val="C0C0C0"/>
                  </a:outerShdw>
                </a:effectLst>
              </a:rPr>
              <a:t>SAFETY AND SECURITY AT</a:t>
            </a:r>
            <a:r>
              <a:rPr lang="sr-Latn-ME" sz="2800" b="1" dirty="0" smtClean="0">
                <a:solidFill>
                  <a:srgbClr val="00B0F0"/>
                </a:solidFill>
                <a:effectLst>
                  <a:outerShdw blurRad="38100" dist="38100" dir="2700000" algn="tl">
                    <a:srgbClr val="C0C0C0"/>
                  </a:outerShdw>
                </a:effectLst>
              </a:rPr>
              <a:t>  THE</a:t>
            </a:r>
            <a:r>
              <a:rPr lang="en-US" sz="2800" b="1" dirty="0" smtClean="0">
                <a:solidFill>
                  <a:srgbClr val="00B0F0"/>
                </a:solidFill>
                <a:effectLst>
                  <a:outerShdw blurRad="38100" dist="38100" dir="2700000" algn="tl">
                    <a:srgbClr val="C0C0C0"/>
                  </a:outerShdw>
                </a:effectLst>
              </a:rPr>
              <a:t> SEA</a:t>
            </a:r>
          </a:p>
          <a:p>
            <a:pPr marL="342900" indent="-342900" fontAlgn="auto">
              <a:spcAft>
                <a:spcPts val="0"/>
              </a:spcAft>
              <a:buClr>
                <a:schemeClr val="accent3"/>
              </a:buClr>
              <a:buFont typeface="Wingdings 2"/>
              <a:buNone/>
              <a:defRPr/>
            </a:pPr>
            <a:r>
              <a:rPr lang="sr-Latn-ME" sz="2800" b="1" dirty="0" smtClean="0">
                <a:solidFill>
                  <a:schemeClr val="accent2"/>
                </a:solidFill>
              </a:rPr>
              <a:t>2.  </a:t>
            </a:r>
            <a:r>
              <a:rPr lang="en-US" sz="2800" b="1" dirty="0" smtClean="0">
                <a:solidFill>
                  <a:schemeClr val="accent1">
                    <a:lumMod val="75000"/>
                  </a:schemeClr>
                </a:solidFill>
              </a:rPr>
              <a:t>MANAGEMENT OF CUSTOMS, SHIPPING AND AGENCY BUSINESS</a:t>
            </a:r>
          </a:p>
          <a:p>
            <a:pPr marL="342900" indent="-342900" fontAlgn="auto">
              <a:spcAft>
                <a:spcPts val="0"/>
              </a:spcAft>
              <a:buClr>
                <a:schemeClr val="accent3"/>
              </a:buClr>
              <a:buFont typeface="Wingdings 2"/>
              <a:buNone/>
              <a:defRPr/>
            </a:pPr>
            <a:r>
              <a:rPr lang="sr-Latn-ME" sz="2800" b="1" dirty="0" smtClean="0">
                <a:solidFill>
                  <a:schemeClr val="accent1">
                    <a:lumMod val="75000"/>
                  </a:schemeClr>
                </a:solidFill>
              </a:rPr>
              <a:t>3. </a:t>
            </a:r>
            <a:r>
              <a:rPr lang="en-US" sz="2800" b="1" dirty="0" smtClean="0">
                <a:solidFill>
                  <a:schemeClr val="accent1">
                    <a:lumMod val="75000"/>
                  </a:schemeClr>
                </a:solidFill>
              </a:rPr>
              <a:t>MANAGEMENT IN NAUTICAL TOURISM, SPORT AND RECREATION</a:t>
            </a:r>
          </a:p>
          <a:p>
            <a:pPr marL="274320" indent="-274320" fontAlgn="auto">
              <a:spcAft>
                <a:spcPts val="0"/>
              </a:spcAft>
              <a:buClr>
                <a:schemeClr val="accent3"/>
              </a:buClr>
              <a:buFont typeface="Wingdings 2"/>
              <a:buChar char=""/>
              <a:defRPr/>
            </a:pPr>
            <a:endParaRPr lang="en-US" dirty="0">
              <a:latin typeface="Harlow Solid Italic" pitchFamily="82" charset="0"/>
            </a:endParaRPr>
          </a:p>
        </p:txBody>
      </p:sp>
      <p:sp>
        <p:nvSpPr>
          <p:cNvPr id="6" name="Content Placeholder 5"/>
          <p:cNvSpPr>
            <a:spLocks noGrp="1"/>
          </p:cNvSpPr>
          <p:nvPr>
            <p:ph sz="half" idx="2"/>
          </p:nvPr>
        </p:nvSpPr>
        <p:spPr>
          <a:xfrm>
            <a:off x="4714875" y="1643063"/>
            <a:ext cx="4181475" cy="5214937"/>
          </a:xfrm>
          <a:solidFill>
            <a:schemeClr val="bg2">
              <a:lumMod val="90000"/>
            </a:schemeClr>
          </a:solidFill>
        </p:spPr>
        <p:txBody>
          <a:bodyPr>
            <a:normAutofit fontScale="85000" lnSpcReduction="20000"/>
          </a:bodyPr>
          <a:lstStyle/>
          <a:p>
            <a:pPr marL="274320" indent="-274320" algn="ctr" fontAlgn="auto">
              <a:spcAft>
                <a:spcPts val="0"/>
              </a:spcAft>
              <a:buClr>
                <a:schemeClr val="accent3"/>
              </a:buClr>
              <a:buFont typeface="Wingdings 2"/>
              <a:buNone/>
              <a:defRPr/>
            </a:pPr>
            <a:r>
              <a:rPr lang="sr-Latn-ME" sz="3100" b="1" i="1" u="sng" dirty="0" smtClean="0">
                <a:solidFill>
                  <a:srgbClr val="002060"/>
                </a:solidFill>
                <a:latin typeface="Gill Sans Ultra Bold" pitchFamily="34" charset="-18"/>
              </a:rPr>
              <a:t>Postgraduate Academic Specialist  Studies:</a:t>
            </a:r>
          </a:p>
          <a:p>
            <a:pPr marL="274320" indent="-274320" algn="ctr" fontAlgn="auto">
              <a:spcAft>
                <a:spcPts val="0"/>
              </a:spcAft>
              <a:buClr>
                <a:schemeClr val="accent3"/>
              </a:buClr>
              <a:buFont typeface="Wingdings 2"/>
              <a:buNone/>
              <a:defRPr/>
            </a:pPr>
            <a:endParaRPr lang="sr-Latn-ME" sz="3100" b="1" i="1" u="sng" dirty="0" smtClean="0">
              <a:solidFill>
                <a:srgbClr val="002060"/>
              </a:solidFill>
              <a:latin typeface="Jokerman" pitchFamily="82" charset="0"/>
            </a:endParaRPr>
          </a:p>
          <a:p>
            <a:pPr marL="274320" indent="-274320" algn="ctr" fontAlgn="auto">
              <a:spcAft>
                <a:spcPts val="0"/>
              </a:spcAft>
              <a:buClr>
                <a:schemeClr val="accent3"/>
              </a:buClr>
              <a:buFont typeface="Wingdings 2"/>
              <a:buNone/>
              <a:defRPr/>
            </a:pPr>
            <a:r>
              <a:rPr lang="sr-Latn-ME" sz="3100" b="1" i="1" dirty="0" smtClean="0">
                <a:solidFill>
                  <a:srgbClr val="002060"/>
                </a:solidFill>
                <a:latin typeface="Aharoni" pitchFamily="2" charset="-79"/>
                <a:cs typeface="Aharoni" pitchFamily="2" charset="-79"/>
              </a:rPr>
              <a:t>Nautical tourism and management of marinas</a:t>
            </a:r>
          </a:p>
          <a:p>
            <a:pPr marL="274320" indent="-274320" algn="ctr" fontAlgn="auto">
              <a:spcAft>
                <a:spcPts val="0"/>
              </a:spcAft>
              <a:buClr>
                <a:schemeClr val="accent3"/>
              </a:buClr>
              <a:buFont typeface="Wingdings 2"/>
              <a:buNone/>
              <a:defRPr/>
            </a:pPr>
            <a:endParaRPr lang="en-US" b="1" i="1" dirty="0" smtClean="0">
              <a:solidFill>
                <a:srgbClr val="002060"/>
              </a:solidFill>
            </a:endParaRPr>
          </a:p>
          <a:p>
            <a:pPr marL="274320" indent="-274320" algn="ctr" fontAlgn="auto">
              <a:spcAft>
                <a:spcPts val="0"/>
              </a:spcAft>
              <a:buClr>
                <a:schemeClr val="accent3"/>
              </a:buClr>
              <a:buFont typeface="Wingdings 2"/>
              <a:buNone/>
              <a:defRPr/>
            </a:pPr>
            <a:r>
              <a:rPr lang="sr-Latn-ME" sz="4100" b="1" i="1" u="sng" dirty="0" smtClean="0">
                <a:solidFill>
                  <a:schemeClr val="accent1"/>
                </a:solidFill>
                <a:latin typeface="Jokerman" pitchFamily="82" charset="0"/>
              </a:rPr>
              <a:t>Master Studies:</a:t>
            </a:r>
          </a:p>
          <a:p>
            <a:pPr marL="274320" indent="-274320" fontAlgn="auto">
              <a:spcAft>
                <a:spcPts val="0"/>
              </a:spcAft>
              <a:buClr>
                <a:schemeClr val="accent3"/>
              </a:buClr>
              <a:buFont typeface="Wingdings 2"/>
              <a:buNone/>
              <a:defRPr/>
            </a:pPr>
            <a:endParaRPr lang="sr-Latn-ME" dirty="0" smtClean="0"/>
          </a:p>
          <a:p>
            <a:pPr marL="274320" indent="-274320" algn="ctr" fontAlgn="auto">
              <a:spcAft>
                <a:spcPts val="0"/>
              </a:spcAft>
              <a:buClr>
                <a:schemeClr val="accent3"/>
              </a:buClr>
              <a:buFont typeface="Wingdings 2"/>
              <a:buNone/>
              <a:defRPr/>
            </a:pPr>
            <a:r>
              <a:rPr lang="sr-Latn-ME" sz="4100" b="1" i="1" dirty="0" smtClean="0">
                <a:solidFill>
                  <a:srgbClr val="002060"/>
                </a:solidFill>
                <a:latin typeface="Jokerman" pitchFamily="82" charset="0"/>
              </a:rPr>
              <a:t>Nautical Tourism</a:t>
            </a:r>
            <a:endParaRPr lang="en-US" sz="4100" b="1" i="1" dirty="0">
              <a:solidFill>
                <a:srgbClr val="002060"/>
              </a:solidFill>
              <a:latin typeface="Jokerman" pitchFamily="82" charset="0"/>
            </a:endParaRPr>
          </a:p>
        </p:txBody>
      </p:sp>
      <p:sp>
        <p:nvSpPr>
          <p:cNvPr id="31748" name="Rectangle 6"/>
          <p:cNvSpPr>
            <a:spLocks noChangeArrowheads="1"/>
          </p:cNvSpPr>
          <p:nvPr/>
        </p:nvSpPr>
        <p:spPr bwMode="auto">
          <a:xfrm>
            <a:off x="4714875" y="2714625"/>
            <a:ext cx="4143375" cy="369888"/>
          </a:xfrm>
          <a:prstGeom prst="rect">
            <a:avLst/>
          </a:prstGeom>
          <a:noFill/>
          <a:ln w="9525">
            <a:noFill/>
            <a:miter lim="800000"/>
            <a:headEnd/>
            <a:tailEnd/>
          </a:ln>
        </p:spPr>
        <p:txBody>
          <a:bodyPr>
            <a:spAutoFit/>
          </a:bodyPr>
          <a:lstStyle/>
          <a:p>
            <a:pPr marL="342900" indent="-342900"/>
            <a:r>
              <a:rPr lang="en-US">
                <a:solidFill>
                  <a:schemeClr val="accent2"/>
                </a:solidFill>
                <a:latin typeface="Constantia" pitchFamily="18" charset="0"/>
              </a:rPr>
              <a:t> </a:t>
            </a:r>
          </a:p>
        </p:txBody>
      </p:sp>
      <p:pic>
        <p:nvPicPr>
          <p:cNvPr id="8" name="Picture 7" descr="FMS-2"/>
          <p:cNvPicPr>
            <a:picLocks noChangeAspect="1" noChangeArrowheads="1"/>
          </p:cNvPicPr>
          <p:nvPr/>
        </p:nvPicPr>
        <p:blipFill>
          <a:blip r:embed="rId2"/>
          <a:srcRect/>
          <a:stretch>
            <a:fillRect/>
          </a:stretch>
        </p:blipFill>
        <p:spPr bwMode="auto">
          <a:xfrm>
            <a:off x="8215313" y="714375"/>
            <a:ext cx="928687" cy="785813"/>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571625"/>
          </a:xfrm>
          <a:solidFill>
            <a:schemeClr val="accent1"/>
          </a:solidFill>
        </p:spPr>
        <p:txBody>
          <a:bodyPr>
            <a:normAutofit/>
          </a:bodyPr>
          <a:lstStyle/>
          <a:p>
            <a:pPr algn="ctr" fontAlgn="auto">
              <a:spcAft>
                <a:spcPts val="0"/>
              </a:spcAft>
              <a:defRPr/>
            </a:pPr>
            <a:r>
              <a:rPr lang="sr-Latn-ME" b="1" i="1" u="sng" dirty="0" smtClean="0">
                <a:solidFill>
                  <a:srgbClr val="FFFF00"/>
                </a:solidFill>
                <a:effectLst>
                  <a:outerShdw blurRad="38100" dist="38100" dir="2700000" algn="tl">
                    <a:srgbClr val="000000">
                      <a:alpha val="43137"/>
                    </a:srgbClr>
                  </a:outerShdw>
                </a:effectLst>
              </a:rPr>
              <a:t>Adriatic University </a:t>
            </a:r>
            <a:br>
              <a:rPr lang="sr-Latn-ME" b="1" i="1" u="sng" dirty="0" smtClean="0">
                <a:solidFill>
                  <a:srgbClr val="FFFF00"/>
                </a:solidFill>
                <a:effectLst>
                  <a:outerShdw blurRad="38100" dist="38100" dir="2700000" algn="tl">
                    <a:srgbClr val="000000">
                      <a:alpha val="43137"/>
                    </a:srgbClr>
                  </a:outerShdw>
                </a:effectLst>
              </a:rPr>
            </a:br>
            <a:r>
              <a:rPr lang="sr-Latn-ME" b="1" i="1" u="sng" dirty="0" smtClean="0">
                <a:solidFill>
                  <a:srgbClr val="FFFF00"/>
                </a:solidFill>
                <a:effectLst>
                  <a:outerShdw blurRad="38100" dist="38100" dir="2700000" algn="tl">
                    <a:srgbClr val="000000">
                      <a:alpha val="43137"/>
                    </a:srgbClr>
                  </a:outerShdw>
                </a:effectLst>
              </a:rPr>
              <a:t> Montenegro</a:t>
            </a:r>
            <a:endParaRPr lang="en-US" b="1" i="1" u="sng"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0" y="1643063"/>
            <a:ext cx="4714875" cy="5214937"/>
          </a:xfrm>
          <a:solidFill>
            <a:schemeClr val="accent4">
              <a:lumMod val="20000"/>
              <a:lumOff val="80000"/>
            </a:schemeClr>
          </a:solidFill>
        </p:spPr>
        <p:txBody>
          <a:bodyPr>
            <a:normAutofit lnSpcReduction="10000"/>
          </a:bodyPr>
          <a:lstStyle/>
          <a:p>
            <a:pPr marL="274320" indent="-274320" fontAlgn="auto">
              <a:spcAft>
                <a:spcPts val="0"/>
              </a:spcAft>
              <a:buClr>
                <a:schemeClr val="accent3"/>
              </a:buClr>
              <a:buFont typeface="Wingdings 2"/>
              <a:buChar char=""/>
              <a:defRPr/>
            </a:pPr>
            <a:r>
              <a:rPr lang="sr-Latn-ME" b="1" i="1" dirty="0" smtClean="0">
                <a:solidFill>
                  <a:srgbClr val="0070C0"/>
                </a:solidFill>
                <a:effectLst>
                  <a:outerShdw blurRad="38100" dist="38100" dir="2700000" algn="tl">
                    <a:srgbClr val="000000">
                      <a:alpha val="43137"/>
                    </a:srgbClr>
                  </a:outerShdw>
                </a:effectLst>
              </a:rPr>
              <a:t>Faculty for the Mediterranean Business Studies - Tivat</a:t>
            </a:r>
          </a:p>
          <a:p>
            <a:pPr marL="274320" indent="-274320" fontAlgn="auto">
              <a:spcAft>
                <a:spcPts val="0"/>
              </a:spcAft>
              <a:buClr>
                <a:schemeClr val="accent3"/>
              </a:buClr>
              <a:buFont typeface="Wingdings 2"/>
              <a:buChar char=""/>
              <a:defRPr/>
            </a:pPr>
            <a:r>
              <a:rPr lang="sr-Latn-ME" b="1" i="1" dirty="0" smtClean="0">
                <a:solidFill>
                  <a:srgbClr val="0070C0"/>
                </a:solidFill>
                <a:effectLst>
                  <a:outerShdw blurRad="38100" dist="38100" dir="2700000" algn="tl">
                    <a:srgbClr val="000000">
                      <a:alpha val="43137"/>
                    </a:srgbClr>
                  </a:outerShdw>
                </a:effectLst>
              </a:rPr>
              <a:t>Maritime Faculty – Bar</a:t>
            </a:r>
          </a:p>
          <a:p>
            <a:pPr marL="274320" indent="-274320" fontAlgn="auto">
              <a:spcAft>
                <a:spcPts val="0"/>
              </a:spcAft>
              <a:buClr>
                <a:schemeClr val="accent3"/>
              </a:buClr>
              <a:buFont typeface="Wingdings 2"/>
              <a:buChar char=""/>
              <a:defRPr/>
            </a:pPr>
            <a:r>
              <a:rPr lang="sr-Latn-ME" b="1" i="1" dirty="0" smtClean="0">
                <a:solidFill>
                  <a:srgbClr val="0070C0"/>
                </a:solidFill>
                <a:effectLst>
                  <a:outerShdw blurRad="38100" dist="38100" dir="2700000" algn="tl">
                    <a:srgbClr val="000000">
                      <a:alpha val="43137"/>
                    </a:srgbClr>
                  </a:outerShdw>
                </a:effectLst>
              </a:rPr>
              <a:t>Faculty for the Mediterranean Business Studies - Ulcinj</a:t>
            </a:r>
          </a:p>
          <a:p>
            <a:pPr marL="274320" indent="-274320" fontAlgn="auto">
              <a:spcAft>
                <a:spcPts val="0"/>
              </a:spcAft>
              <a:buClr>
                <a:schemeClr val="accent3"/>
              </a:buClr>
              <a:buFont typeface="Wingdings 2"/>
              <a:buChar char=""/>
              <a:defRPr/>
            </a:pPr>
            <a:r>
              <a:rPr lang="en-US" b="1" i="1" dirty="0" smtClean="0">
                <a:solidFill>
                  <a:srgbClr val="00B050"/>
                </a:solidFill>
                <a:effectLst>
                  <a:outerShdw blurRad="38100" dist="38100" dir="2700000" algn="tl">
                    <a:srgbClr val="000000">
                      <a:alpha val="43137"/>
                    </a:srgbClr>
                  </a:outerShdw>
                </a:effectLst>
              </a:rPr>
              <a:t>F</a:t>
            </a:r>
            <a:r>
              <a:rPr lang="sr-Latn-ME" b="1" i="1" dirty="0" smtClean="0">
                <a:solidFill>
                  <a:srgbClr val="00B050"/>
                </a:solidFill>
                <a:effectLst>
                  <a:outerShdw blurRad="38100" dist="38100" dir="2700000" algn="tl">
                    <a:srgbClr val="000000">
                      <a:alpha val="43137"/>
                    </a:srgbClr>
                  </a:outerShdw>
                </a:effectLst>
              </a:rPr>
              <a:t>aculty of business and tourism - Budva</a:t>
            </a:r>
          </a:p>
          <a:p>
            <a:pPr marL="274320" indent="-274320" fontAlgn="auto">
              <a:spcAft>
                <a:spcPts val="0"/>
              </a:spcAft>
              <a:buClr>
                <a:schemeClr val="accent3"/>
              </a:buClr>
              <a:buFont typeface="Wingdings 2"/>
              <a:buChar char=""/>
              <a:defRPr/>
            </a:pPr>
            <a:r>
              <a:rPr lang="sr-Latn-ME" sz="2400" b="1" i="1" dirty="0" smtClean="0">
                <a:solidFill>
                  <a:srgbClr val="00B050"/>
                </a:solidFill>
                <a:effectLst>
                  <a:outerShdw blurRad="38100" dist="38100" dir="2700000" algn="tl">
                    <a:srgbClr val="000000">
                      <a:alpha val="43137"/>
                    </a:srgbClr>
                  </a:outerShdw>
                </a:effectLst>
                <a:latin typeface="Georgia" pitchFamily="18" charset="0"/>
              </a:rPr>
              <a:t>Faculty of  management - Herceg Novi</a:t>
            </a:r>
          </a:p>
          <a:p>
            <a:pPr marL="274320" indent="-274320" fontAlgn="auto">
              <a:spcAft>
                <a:spcPts val="0"/>
              </a:spcAft>
              <a:buClr>
                <a:schemeClr val="accent3"/>
              </a:buClr>
              <a:buFont typeface="Wingdings 2"/>
              <a:buChar char=""/>
              <a:defRPr/>
            </a:pPr>
            <a:r>
              <a:rPr lang="en-US" b="1" i="1" dirty="0" smtClean="0">
                <a:solidFill>
                  <a:srgbClr val="00B050"/>
                </a:solidFill>
                <a:effectLst>
                  <a:outerShdw blurRad="38100" dist="38100" dir="2700000" algn="tl">
                    <a:srgbClr val="000000">
                      <a:alpha val="43137"/>
                    </a:srgbClr>
                  </a:outerShdw>
                </a:effectLst>
                <a:cs typeface="Arial" charset="0"/>
              </a:rPr>
              <a:t>Faculty of Business Economics</a:t>
            </a:r>
            <a:r>
              <a:rPr lang="sr-Latn-ME" b="1" i="1" dirty="0" smtClean="0">
                <a:solidFill>
                  <a:srgbClr val="00B050"/>
                </a:solidFill>
                <a:effectLst>
                  <a:outerShdw blurRad="38100" dist="38100" dir="2700000" algn="tl">
                    <a:srgbClr val="000000">
                      <a:alpha val="43137"/>
                    </a:srgbClr>
                  </a:outerShdw>
                </a:effectLst>
                <a:cs typeface="Arial" charset="0"/>
              </a:rPr>
              <a:t> - Bar</a:t>
            </a:r>
            <a:endParaRPr lang="en-US" b="1" i="1" dirty="0">
              <a:solidFill>
                <a:srgbClr val="00B050"/>
              </a:solidFill>
              <a:effectLst>
                <a:outerShdw blurRad="38100" dist="38100" dir="2700000" algn="tl">
                  <a:srgbClr val="000000">
                    <a:alpha val="43137"/>
                  </a:srgbClr>
                </a:outerShdw>
              </a:effectLst>
            </a:endParaRPr>
          </a:p>
        </p:txBody>
      </p:sp>
      <p:pic>
        <p:nvPicPr>
          <p:cNvPr id="14339" name="Picture 2" descr="C:\Users\korisnik\Desktop\UNIVERZITET-ADRIATIK-BAR.jpg"/>
          <p:cNvPicPr>
            <a:picLocks noChangeAspect="1" noChangeArrowheads="1"/>
          </p:cNvPicPr>
          <p:nvPr/>
        </p:nvPicPr>
        <p:blipFill>
          <a:blip r:embed="rId2"/>
          <a:srcRect/>
          <a:stretch>
            <a:fillRect/>
          </a:stretch>
        </p:blipFill>
        <p:spPr bwMode="auto">
          <a:xfrm>
            <a:off x="5072063" y="1785938"/>
            <a:ext cx="4071937"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1143000"/>
          </a:xfrm>
          <a:solidFill>
            <a:schemeClr val="bg2">
              <a:lumMod val="90000"/>
            </a:schemeClr>
          </a:solidFill>
        </p:spPr>
        <p:txBody>
          <a:bodyPr>
            <a:normAutofit/>
          </a:bodyPr>
          <a:lstStyle/>
          <a:p>
            <a:pPr algn="ctr" fontAlgn="auto">
              <a:spcAft>
                <a:spcPts val="0"/>
              </a:spcAft>
              <a:defRPr/>
            </a:pPr>
            <a:r>
              <a:rPr lang="en-US" sz="5400" b="1" dirty="0" smtClean="0">
                <a:solidFill>
                  <a:srgbClr val="C00000"/>
                </a:solidFill>
                <a:latin typeface="Harlow Solid Italic" pitchFamily="82" charset="0"/>
              </a:rPr>
              <a:t>Scholarship fee</a:t>
            </a:r>
            <a:r>
              <a:rPr lang="sr-Latn-ME" sz="5400" b="1" dirty="0" smtClean="0">
                <a:solidFill>
                  <a:srgbClr val="C00000"/>
                </a:solidFill>
                <a:latin typeface="Harlow Solid Italic" pitchFamily="82" charset="0"/>
              </a:rPr>
              <a:t>s</a:t>
            </a:r>
            <a:endParaRPr lang="en-US" dirty="0"/>
          </a:p>
        </p:txBody>
      </p:sp>
      <p:sp>
        <p:nvSpPr>
          <p:cNvPr id="5" name="Content Placeholder 4"/>
          <p:cNvSpPr>
            <a:spLocks noGrp="1"/>
          </p:cNvSpPr>
          <p:nvPr>
            <p:ph sz="half" idx="4294967295"/>
          </p:nvPr>
        </p:nvSpPr>
        <p:spPr>
          <a:xfrm>
            <a:off x="0" y="1285875"/>
            <a:ext cx="4572000" cy="5572125"/>
          </a:xfrm>
          <a:solidFill>
            <a:schemeClr val="bg2"/>
          </a:solidFill>
        </p:spPr>
        <p:txBody>
          <a:bodyPr>
            <a:normAutofit fontScale="77500" lnSpcReduction="20000"/>
          </a:bodyPr>
          <a:lstStyle/>
          <a:p>
            <a:pPr marL="274320" indent="-274320" algn="ctr" fontAlgn="auto">
              <a:spcAft>
                <a:spcPts val="0"/>
              </a:spcAft>
              <a:buClr>
                <a:schemeClr val="accent3"/>
              </a:buClr>
              <a:buFont typeface="Wingdings 2"/>
              <a:buChar char=""/>
              <a:defRPr/>
            </a:pPr>
            <a:r>
              <a:rPr lang="en-US" b="1" u="sng" dirty="0" smtClean="0">
                <a:solidFill>
                  <a:srgbClr val="0066CC"/>
                </a:solidFill>
                <a:effectLst>
                  <a:outerShdw blurRad="38100" dist="38100" dir="2700000" algn="tl">
                    <a:srgbClr val="C0C0C0"/>
                  </a:outerShdw>
                </a:effectLst>
              </a:rPr>
              <a:t>FOR UNDERGRADUATE STUDIES</a:t>
            </a:r>
          </a:p>
          <a:p>
            <a:pPr marL="274320" indent="-274320" algn="ctr" fontAlgn="auto">
              <a:spcAft>
                <a:spcPts val="0"/>
              </a:spcAft>
              <a:buClr>
                <a:schemeClr val="accent3"/>
              </a:buClr>
              <a:buFont typeface="Wingdings 2"/>
              <a:buNone/>
              <a:defRPr/>
            </a:pPr>
            <a:r>
              <a:rPr lang="en-US" sz="3600" b="1" dirty="0" smtClean="0">
                <a:solidFill>
                  <a:srgbClr val="0066CC"/>
                </a:solidFill>
              </a:rPr>
              <a:t>1</a:t>
            </a:r>
            <a:r>
              <a:rPr lang="sr-Latn-ME" sz="3600" b="1" dirty="0" smtClean="0">
                <a:solidFill>
                  <a:srgbClr val="0066CC"/>
                </a:solidFill>
              </a:rPr>
              <a:t>500</a:t>
            </a:r>
            <a:r>
              <a:rPr lang="en-US" sz="3600" b="1" dirty="0" smtClean="0">
                <a:solidFill>
                  <a:srgbClr val="0066CC"/>
                </a:solidFill>
              </a:rPr>
              <a:t> €</a:t>
            </a:r>
            <a:r>
              <a:rPr lang="sr-Latn-ME" sz="3600" b="1" dirty="0" smtClean="0">
                <a:solidFill>
                  <a:srgbClr val="0066CC"/>
                </a:solidFill>
              </a:rPr>
              <a:t> (euros)</a:t>
            </a:r>
          </a:p>
          <a:p>
            <a:pPr marL="274320" indent="-274320" algn="ctr" fontAlgn="auto">
              <a:spcAft>
                <a:spcPts val="0"/>
              </a:spcAft>
              <a:buClr>
                <a:schemeClr val="accent3"/>
              </a:buClr>
              <a:buFont typeface="Wingdings 2"/>
              <a:buNone/>
              <a:defRPr/>
            </a:pPr>
            <a:r>
              <a:rPr lang="sr-Latn-ME" sz="2800" b="1" dirty="0" smtClean="0">
                <a:solidFill>
                  <a:srgbClr val="0066CC"/>
                </a:solidFill>
              </a:rPr>
              <a:t>    </a:t>
            </a:r>
            <a:r>
              <a:rPr lang="en-US" sz="2800" b="1" dirty="0" smtClean="0">
                <a:solidFill>
                  <a:schemeClr val="accent2"/>
                </a:solidFill>
              </a:rPr>
              <a:t> </a:t>
            </a:r>
            <a:r>
              <a:rPr lang="sr-Latn-ME" sz="2800" b="1" dirty="0" smtClean="0">
                <a:solidFill>
                  <a:schemeClr val="accent2"/>
                </a:solidFill>
              </a:rPr>
              <a:t>(</a:t>
            </a:r>
            <a:r>
              <a:rPr lang="en-US" sz="2800" b="1" dirty="0" smtClean="0">
                <a:solidFill>
                  <a:schemeClr val="accent2"/>
                </a:solidFill>
              </a:rPr>
              <a:t>FOR </a:t>
            </a:r>
            <a:r>
              <a:rPr lang="sr-Latn-ME" sz="2800" b="1" dirty="0" smtClean="0">
                <a:solidFill>
                  <a:schemeClr val="accent2"/>
                </a:solidFill>
              </a:rPr>
              <a:t>ONE</a:t>
            </a:r>
            <a:r>
              <a:rPr lang="en-US" sz="2800" b="1" dirty="0" smtClean="0">
                <a:solidFill>
                  <a:schemeClr val="accent2"/>
                </a:solidFill>
              </a:rPr>
              <a:t>  YEAR OF  </a:t>
            </a:r>
          </a:p>
          <a:p>
            <a:pPr marL="274320" indent="-274320" algn="ctr" fontAlgn="auto">
              <a:spcAft>
                <a:spcPts val="0"/>
              </a:spcAft>
              <a:buClr>
                <a:schemeClr val="accent3"/>
              </a:buClr>
              <a:buFont typeface="Wingdings" pitchFamily="2" charset="2"/>
              <a:buNone/>
              <a:defRPr/>
            </a:pPr>
            <a:r>
              <a:rPr lang="en-US" sz="2800" b="1" dirty="0" smtClean="0">
                <a:solidFill>
                  <a:schemeClr val="accent2"/>
                </a:solidFill>
              </a:rPr>
              <a:t>    BASIC ACADEMIC STUDIES</a:t>
            </a:r>
            <a:r>
              <a:rPr lang="sr-Latn-ME" sz="2800" b="1" dirty="0" smtClean="0">
                <a:solidFill>
                  <a:schemeClr val="accent2"/>
                </a:solidFill>
              </a:rPr>
              <a:t>)</a:t>
            </a:r>
          </a:p>
          <a:p>
            <a:pPr marL="274320" indent="-274320" fontAlgn="auto">
              <a:spcAft>
                <a:spcPts val="0"/>
              </a:spcAft>
              <a:buClr>
                <a:schemeClr val="accent3"/>
              </a:buClr>
              <a:buFont typeface="Wingdings" pitchFamily="2" charset="2"/>
              <a:buNone/>
              <a:defRPr/>
            </a:pPr>
            <a:r>
              <a:rPr lang="en-US" sz="2800" b="1" dirty="0" smtClean="0">
                <a:solidFill>
                  <a:schemeClr val="accent2"/>
                </a:solidFill>
              </a:rPr>
              <a:t> </a:t>
            </a:r>
            <a:endParaRPr lang="sr-Latn-ME" sz="2800" b="1" dirty="0" smtClean="0">
              <a:solidFill>
                <a:schemeClr val="accent2"/>
              </a:solidFill>
            </a:endParaRPr>
          </a:p>
          <a:p>
            <a:pPr marL="274320" indent="-274320" algn="ctr" fontAlgn="auto">
              <a:spcAft>
                <a:spcPts val="0"/>
              </a:spcAft>
              <a:buClr>
                <a:schemeClr val="accent3"/>
              </a:buClr>
              <a:buFont typeface="Wingdings 2"/>
              <a:buChar char=""/>
              <a:defRPr/>
            </a:pPr>
            <a:r>
              <a:rPr lang="en-US" sz="3200" b="1" u="sng" dirty="0" smtClean="0">
                <a:solidFill>
                  <a:srgbClr val="0066CC"/>
                </a:solidFill>
                <a:effectLst>
                  <a:outerShdw blurRad="38100" dist="38100" dir="2700000" algn="tl">
                    <a:srgbClr val="C0C0C0"/>
                  </a:outerShdw>
                </a:effectLst>
              </a:rPr>
              <a:t>FOR POSTGRADUATE </a:t>
            </a:r>
            <a:r>
              <a:rPr lang="sr-Latn-ME" sz="3200" b="1" u="sng" dirty="0" smtClean="0">
                <a:solidFill>
                  <a:srgbClr val="0066CC"/>
                </a:solidFill>
                <a:effectLst>
                  <a:outerShdw blurRad="38100" dist="38100" dir="2700000" algn="tl">
                    <a:srgbClr val="C0C0C0"/>
                  </a:outerShdw>
                </a:effectLst>
              </a:rPr>
              <a:t> ACADEMIC  SPECIALIST   </a:t>
            </a:r>
            <a:r>
              <a:rPr lang="en-US" sz="3200" b="1" u="sng" dirty="0" smtClean="0">
                <a:solidFill>
                  <a:srgbClr val="0066CC"/>
                </a:solidFill>
                <a:effectLst>
                  <a:outerShdw blurRad="38100" dist="38100" dir="2700000" algn="tl">
                    <a:srgbClr val="C0C0C0"/>
                  </a:outerShdw>
                </a:effectLst>
              </a:rPr>
              <a:t>STUDIES</a:t>
            </a:r>
          </a:p>
          <a:p>
            <a:pPr marL="274320" indent="-274320" algn="ctr" fontAlgn="auto">
              <a:spcAft>
                <a:spcPts val="0"/>
              </a:spcAft>
              <a:buClr>
                <a:schemeClr val="accent3"/>
              </a:buClr>
              <a:buFont typeface="Wingdings 2"/>
              <a:buNone/>
              <a:defRPr/>
            </a:pPr>
            <a:r>
              <a:rPr lang="sr-Latn-ME" sz="3200" b="1" dirty="0" smtClean="0">
                <a:solidFill>
                  <a:srgbClr val="0066CC"/>
                </a:solidFill>
                <a:effectLst>
                  <a:outerShdw blurRad="38100" dist="38100" dir="2700000" algn="tl">
                    <a:srgbClr val="C0C0C0"/>
                  </a:outerShdw>
                </a:effectLst>
              </a:rPr>
              <a:t> </a:t>
            </a:r>
            <a:r>
              <a:rPr lang="en-US" sz="3200" b="1" dirty="0" smtClean="0">
                <a:solidFill>
                  <a:schemeClr val="accent2"/>
                </a:solidFill>
              </a:rPr>
              <a:t> </a:t>
            </a:r>
            <a:r>
              <a:rPr lang="en-US" sz="3600" b="1" dirty="0" smtClean="0">
                <a:solidFill>
                  <a:srgbClr val="003399"/>
                </a:solidFill>
              </a:rPr>
              <a:t>1500 €</a:t>
            </a:r>
            <a:endParaRPr lang="sr-Latn-ME" sz="3600" b="1" dirty="0" smtClean="0">
              <a:solidFill>
                <a:srgbClr val="003399"/>
              </a:solidFill>
            </a:endParaRPr>
          </a:p>
          <a:p>
            <a:pPr marL="274320" indent="-274320" fontAlgn="auto">
              <a:spcAft>
                <a:spcPts val="0"/>
              </a:spcAft>
              <a:buClr>
                <a:schemeClr val="accent3"/>
              </a:buClr>
              <a:buFont typeface="Wingdings 2"/>
              <a:buNone/>
              <a:defRPr/>
            </a:pPr>
            <a:r>
              <a:rPr lang="en-US" sz="3600" b="1" dirty="0" smtClean="0">
                <a:solidFill>
                  <a:srgbClr val="0066CC"/>
                </a:solidFill>
              </a:rPr>
              <a:t> </a:t>
            </a:r>
            <a:endParaRPr lang="sr-Latn-ME" sz="3600" b="1" dirty="0" smtClean="0">
              <a:solidFill>
                <a:srgbClr val="0066CC"/>
              </a:solidFill>
            </a:endParaRPr>
          </a:p>
          <a:p>
            <a:pPr marL="274320" indent="-274320" fontAlgn="auto">
              <a:spcAft>
                <a:spcPts val="0"/>
              </a:spcAft>
              <a:buClr>
                <a:schemeClr val="accent3"/>
              </a:buClr>
              <a:buFont typeface="Wingdings 2"/>
              <a:buChar char=""/>
              <a:defRPr/>
            </a:pPr>
            <a:r>
              <a:rPr lang="sr-Latn-ME" sz="3600" b="1" u="sng" dirty="0" smtClean="0">
                <a:solidFill>
                  <a:srgbClr val="0066CC"/>
                </a:solidFill>
              </a:rPr>
              <a:t>For Master  Studies</a:t>
            </a:r>
            <a:endParaRPr lang="en-US" sz="3600" b="1" u="sng" dirty="0" smtClean="0">
              <a:solidFill>
                <a:srgbClr val="0066CC"/>
              </a:solidFill>
            </a:endParaRPr>
          </a:p>
          <a:p>
            <a:pPr marL="274320" indent="-274320" algn="ctr" fontAlgn="auto">
              <a:spcAft>
                <a:spcPts val="0"/>
              </a:spcAft>
              <a:buClr>
                <a:schemeClr val="accent3"/>
              </a:buClr>
              <a:buFont typeface="Wingdings 2"/>
              <a:buNone/>
              <a:defRPr/>
            </a:pPr>
            <a:r>
              <a:rPr lang="en-US" sz="3600" b="1" dirty="0" smtClean="0">
                <a:solidFill>
                  <a:srgbClr val="0066CC"/>
                </a:solidFill>
              </a:rPr>
              <a:t> </a:t>
            </a:r>
            <a:r>
              <a:rPr lang="en-US" sz="3600" b="1" dirty="0" smtClean="0">
                <a:solidFill>
                  <a:srgbClr val="003399"/>
                </a:solidFill>
              </a:rPr>
              <a:t>2000 €</a:t>
            </a:r>
            <a:endParaRPr lang="sr-Latn-ME" sz="3600" b="1" dirty="0" smtClean="0">
              <a:solidFill>
                <a:srgbClr val="003399"/>
              </a:solidFill>
            </a:endParaRPr>
          </a:p>
          <a:p>
            <a:pPr marL="274320" indent="-274320" algn="ctr" fontAlgn="auto">
              <a:spcAft>
                <a:spcPts val="0"/>
              </a:spcAft>
              <a:buClr>
                <a:schemeClr val="accent3"/>
              </a:buClr>
              <a:buFont typeface="Wingdings 2"/>
              <a:buNone/>
              <a:defRPr/>
            </a:pPr>
            <a:r>
              <a:rPr lang="en-US" sz="3600" b="1" dirty="0" smtClean="0">
                <a:solidFill>
                  <a:srgbClr val="0066CC"/>
                </a:solidFill>
              </a:rPr>
              <a:t> </a:t>
            </a:r>
          </a:p>
          <a:p>
            <a:pPr marL="274320" indent="-274320" fontAlgn="auto">
              <a:spcAft>
                <a:spcPts val="0"/>
              </a:spcAft>
              <a:buClr>
                <a:schemeClr val="accent3"/>
              </a:buClr>
              <a:buFont typeface="Wingdings 2"/>
              <a:buChar char=""/>
              <a:defRPr/>
            </a:pPr>
            <a:r>
              <a:rPr lang="en-US" sz="2400" b="1" dirty="0" smtClean="0"/>
              <a:t>Web:</a:t>
            </a:r>
            <a:r>
              <a:rPr lang="en-US" sz="2400" dirty="0" smtClean="0"/>
              <a:t/>
            </a:r>
            <a:br>
              <a:rPr lang="en-US" sz="2400" dirty="0" smtClean="0"/>
            </a:br>
            <a:r>
              <a:rPr lang="en-US" sz="2400" b="1" dirty="0" smtClean="0">
                <a:effectLst>
                  <a:outerShdw blurRad="38100" dist="38100" dir="2700000" algn="tl">
                    <a:srgbClr val="C0C0C0"/>
                  </a:outerShdw>
                </a:effectLst>
              </a:rPr>
              <a:t>http://www.fms-tivat.me</a:t>
            </a:r>
            <a:endParaRPr lang="en-US" dirty="0" smtClean="0"/>
          </a:p>
          <a:p>
            <a:pPr marL="274320" indent="-274320" fontAlgn="auto">
              <a:spcAft>
                <a:spcPts val="0"/>
              </a:spcAft>
              <a:buClr>
                <a:schemeClr val="accent3"/>
              </a:buClr>
              <a:buFont typeface="Wingdings 2"/>
              <a:buChar char=""/>
              <a:defRPr/>
            </a:pPr>
            <a:endParaRPr lang="en-US" dirty="0"/>
          </a:p>
        </p:txBody>
      </p:sp>
      <p:pic>
        <p:nvPicPr>
          <p:cNvPr id="32771" name="Picture 5" descr="http://cache-graphicslib.viator.com/graphicslib/thumbs674x446/26126/SITours/transfer-podgorica-airport-to-ulcinj-in-podgorica-279811.jpg"/>
          <p:cNvPicPr>
            <a:picLocks noChangeAspect="1" noChangeArrowheads="1"/>
          </p:cNvPicPr>
          <p:nvPr/>
        </p:nvPicPr>
        <p:blipFill>
          <a:blip r:embed="rId2"/>
          <a:srcRect/>
          <a:stretch>
            <a:fillRect/>
          </a:stretch>
        </p:blipFill>
        <p:spPr bwMode="auto">
          <a:xfrm>
            <a:off x="4500563" y="1143000"/>
            <a:ext cx="4643437" cy="5715000"/>
          </a:xfrm>
          <a:prstGeom prst="rect">
            <a:avLst/>
          </a:prstGeom>
          <a:noFill/>
          <a:ln w="9525">
            <a:noFill/>
            <a:miter lim="800000"/>
            <a:headEnd/>
            <a:tailEnd/>
          </a:ln>
        </p:spPr>
      </p:pic>
      <p:pic>
        <p:nvPicPr>
          <p:cNvPr id="6" name="Picture 5" descr="FMS-2"/>
          <p:cNvPicPr>
            <a:picLocks noChangeAspect="1" noChangeArrowheads="1"/>
          </p:cNvPicPr>
          <p:nvPr/>
        </p:nvPicPr>
        <p:blipFill>
          <a:blip r:embed="rId3"/>
          <a:srcRect/>
          <a:stretch>
            <a:fillRect/>
          </a:stretch>
        </p:blipFill>
        <p:spPr bwMode="auto">
          <a:xfrm>
            <a:off x="7715250" y="0"/>
            <a:ext cx="1428750" cy="1071563"/>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57313"/>
          </a:xfrm>
          <a:solidFill>
            <a:schemeClr val="bg2">
              <a:lumMod val="90000"/>
            </a:schemeClr>
          </a:solidFill>
        </p:spPr>
        <p:txBody>
          <a:bodyPr>
            <a:normAutofit fontScale="90000"/>
          </a:bodyPr>
          <a:lstStyle/>
          <a:p>
            <a:pPr algn="ctr" fontAlgn="auto">
              <a:spcAft>
                <a:spcPts val="0"/>
              </a:spcAft>
              <a:defRPr/>
            </a:pPr>
            <a:r>
              <a:rPr lang="en-US" b="1" i="1" dirty="0" smtClean="0">
                <a:solidFill>
                  <a:schemeClr val="accent1">
                    <a:lumMod val="75000"/>
                  </a:schemeClr>
                </a:solidFill>
              </a:rPr>
              <a:t>FACULTY OF BUSINESS AND TOURISM</a:t>
            </a:r>
            <a:r>
              <a:rPr lang="sr-Latn-ME" b="1" i="1" dirty="0" smtClean="0">
                <a:solidFill>
                  <a:schemeClr val="accent1">
                    <a:lumMod val="75000"/>
                  </a:schemeClr>
                </a:solidFill>
              </a:rPr>
              <a:t> –</a:t>
            </a:r>
            <a:r>
              <a:rPr lang="en-US" b="1" i="1" dirty="0" smtClean="0">
                <a:solidFill>
                  <a:schemeClr val="accent1">
                    <a:lumMod val="75000"/>
                  </a:schemeClr>
                </a:solidFill>
              </a:rPr>
              <a:t> BUDVA</a:t>
            </a:r>
            <a:r>
              <a:rPr lang="sr-Latn-ME" b="1" i="1" dirty="0" smtClean="0">
                <a:solidFill>
                  <a:schemeClr val="accent1">
                    <a:lumMod val="75000"/>
                  </a:schemeClr>
                </a:solidFill>
              </a:rPr>
              <a:t>, </a:t>
            </a:r>
            <a:r>
              <a:rPr lang="sr-Latn-ME" b="1" i="1" dirty="0" smtClean="0">
                <a:solidFill>
                  <a:schemeClr val="accent1">
                    <a:lumMod val="75000"/>
                  </a:schemeClr>
                </a:solidFill>
                <a:latin typeface="Harlow Solid Italic" pitchFamily="82" charset="0"/>
              </a:rPr>
              <a:t>Montenegro</a:t>
            </a:r>
            <a:endParaRPr lang="en-US" b="1" i="1" dirty="0">
              <a:solidFill>
                <a:schemeClr val="accent1">
                  <a:lumMod val="75000"/>
                </a:schemeClr>
              </a:solidFill>
              <a:latin typeface="Harlow Solid Italic" pitchFamily="82" charset="0"/>
            </a:endParaRPr>
          </a:p>
        </p:txBody>
      </p:sp>
      <p:pic>
        <p:nvPicPr>
          <p:cNvPr id="33794" name="Content Placeholder 4" descr="Capture2.PNG"/>
          <p:cNvPicPr>
            <a:picLocks noChangeAspect="1"/>
          </p:cNvPicPr>
          <p:nvPr/>
        </p:nvPicPr>
        <p:blipFill>
          <a:blip r:embed="rId2"/>
          <a:srcRect/>
          <a:stretch>
            <a:fillRect/>
          </a:stretch>
        </p:blipFill>
        <p:spPr bwMode="auto">
          <a:xfrm>
            <a:off x="7786688" y="642938"/>
            <a:ext cx="1357312" cy="714375"/>
          </a:xfrm>
          <a:prstGeom prst="rect">
            <a:avLst/>
          </a:prstGeom>
          <a:noFill/>
          <a:ln w="9525">
            <a:noFill/>
            <a:miter lim="800000"/>
            <a:headEnd/>
            <a:tailEnd/>
          </a:ln>
        </p:spPr>
      </p:pic>
      <p:pic>
        <p:nvPicPr>
          <p:cNvPr id="33795" name="Picture 2" descr="http://4.bp.blogspot.com/-lBKX7_Eay1c/UoPL_sQ-sXI/AAAAAAAAS6w/yde2jrmN_FA/s1600/IMG_1653.JPG"/>
          <p:cNvPicPr>
            <a:picLocks noChangeAspect="1" noChangeArrowheads="1"/>
          </p:cNvPicPr>
          <p:nvPr/>
        </p:nvPicPr>
        <p:blipFill>
          <a:blip r:embed="rId3"/>
          <a:srcRect/>
          <a:stretch>
            <a:fillRect/>
          </a:stretch>
        </p:blipFill>
        <p:spPr bwMode="auto">
          <a:xfrm>
            <a:off x="0" y="1357313"/>
            <a:ext cx="4929188" cy="5500687"/>
          </a:xfrm>
          <a:prstGeom prst="rect">
            <a:avLst/>
          </a:prstGeom>
          <a:noFill/>
          <a:ln w="9525">
            <a:noFill/>
            <a:miter lim="800000"/>
            <a:headEnd/>
            <a:tailEnd/>
          </a:ln>
        </p:spPr>
      </p:pic>
      <p:pic>
        <p:nvPicPr>
          <p:cNvPr id="33796" name="Picture 4" descr="http://media-cache-ak0.pinimg.com/736x/22/67/8a/22678a436299b5d48eda2016a0215368.jpg"/>
          <p:cNvPicPr>
            <a:picLocks noChangeAspect="1" noChangeArrowheads="1"/>
          </p:cNvPicPr>
          <p:nvPr/>
        </p:nvPicPr>
        <p:blipFill>
          <a:blip r:embed="rId4"/>
          <a:srcRect/>
          <a:stretch>
            <a:fillRect/>
          </a:stretch>
        </p:blipFill>
        <p:spPr bwMode="auto">
          <a:xfrm>
            <a:off x="4857750" y="1357313"/>
            <a:ext cx="4286250" cy="55006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214313"/>
            <a:ext cx="7358063" cy="1285875"/>
          </a:xfrm>
        </p:spPr>
        <p:txBody>
          <a:bodyPr>
            <a:normAutofit fontScale="90000"/>
          </a:bodyPr>
          <a:lstStyle/>
          <a:p>
            <a:pPr algn="ctr" fontAlgn="auto">
              <a:spcAft>
                <a:spcPts val="0"/>
              </a:spcAft>
              <a:defRPr/>
            </a:pPr>
            <a:r>
              <a:rPr lang="en-US" b="1" i="1" dirty="0" smtClean="0"/>
              <a:t>Management in tourism and hospitality</a:t>
            </a:r>
          </a:p>
        </p:txBody>
      </p:sp>
      <p:sp>
        <p:nvSpPr>
          <p:cNvPr id="34818" name="Content Placeholder 5"/>
          <p:cNvSpPr>
            <a:spLocks noGrp="1"/>
          </p:cNvSpPr>
          <p:nvPr>
            <p:ph sz="half" idx="4294967295"/>
          </p:nvPr>
        </p:nvSpPr>
        <p:spPr>
          <a:xfrm>
            <a:off x="0" y="1428750"/>
            <a:ext cx="3286125" cy="4500563"/>
          </a:xfrm>
        </p:spPr>
        <p:txBody>
          <a:bodyPr/>
          <a:lstStyle/>
          <a:p>
            <a:r>
              <a:rPr lang="en-US" smtClean="0"/>
              <a:t>Master Studies – 60 ECTS</a:t>
            </a:r>
          </a:p>
          <a:p>
            <a:r>
              <a:rPr lang="en-US" smtClean="0"/>
              <a:t>Specialist Studies – 60 ECTS</a:t>
            </a:r>
          </a:p>
          <a:p>
            <a:r>
              <a:rPr lang="en-US" smtClean="0"/>
              <a:t>Bachelor Studies – 180 ECTS</a:t>
            </a:r>
          </a:p>
        </p:txBody>
      </p:sp>
      <p:pic>
        <p:nvPicPr>
          <p:cNvPr id="34819" name="Content Placeholder 4" descr="Capture2.PNG"/>
          <p:cNvPicPr>
            <a:picLocks noChangeAspect="1"/>
          </p:cNvPicPr>
          <p:nvPr/>
        </p:nvPicPr>
        <p:blipFill>
          <a:blip r:embed="rId2"/>
          <a:srcRect/>
          <a:stretch>
            <a:fillRect/>
          </a:stretch>
        </p:blipFill>
        <p:spPr bwMode="auto">
          <a:xfrm>
            <a:off x="7500938" y="0"/>
            <a:ext cx="1643062" cy="1390650"/>
          </a:xfrm>
          <a:prstGeom prst="rect">
            <a:avLst/>
          </a:prstGeom>
          <a:noFill/>
          <a:ln w="9525">
            <a:noFill/>
            <a:miter lim="800000"/>
            <a:headEnd/>
            <a:tailEnd/>
          </a:ln>
        </p:spPr>
      </p:pic>
      <p:pic>
        <p:nvPicPr>
          <p:cNvPr id="34820" name="Content Placeholder 4" descr="10303366_654253534651528_7163360152457752021_n.jpg"/>
          <p:cNvPicPr>
            <a:picLocks noChangeAspect="1"/>
          </p:cNvPicPr>
          <p:nvPr/>
        </p:nvPicPr>
        <p:blipFill>
          <a:blip r:embed="rId3"/>
          <a:srcRect/>
          <a:stretch>
            <a:fillRect/>
          </a:stretch>
        </p:blipFill>
        <p:spPr bwMode="auto">
          <a:xfrm>
            <a:off x="214313" y="4071938"/>
            <a:ext cx="4572000" cy="2786062"/>
          </a:xfrm>
          <a:prstGeom prst="rect">
            <a:avLst/>
          </a:prstGeom>
          <a:noFill/>
          <a:ln w="9525">
            <a:noFill/>
            <a:miter lim="800000"/>
            <a:headEnd/>
            <a:tailEnd/>
          </a:ln>
        </p:spPr>
      </p:pic>
      <p:pic>
        <p:nvPicPr>
          <p:cNvPr id="34821" name="Picture 5" descr="526777_283962285013990_322587355_n.jpg"/>
          <p:cNvPicPr>
            <a:picLocks noChangeAspect="1"/>
          </p:cNvPicPr>
          <p:nvPr/>
        </p:nvPicPr>
        <p:blipFill>
          <a:blip r:embed="rId4"/>
          <a:srcRect/>
          <a:stretch>
            <a:fillRect/>
          </a:stretch>
        </p:blipFill>
        <p:spPr bwMode="auto">
          <a:xfrm>
            <a:off x="5000625" y="1357313"/>
            <a:ext cx="4143375" cy="55006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pPr fontAlgn="auto">
              <a:spcAft>
                <a:spcPts val="0"/>
              </a:spcAft>
              <a:defRPr/>
            </a:pPr>
            <a:r>
              <a:rPr lang="en-US" dirty="0" smtClean="0"/>
              <a:t>Management in tourism and hospitality</a:t>
            </a:r>
            <a:endParaRPr lang="en-US" dirty="0"/>
          </a:p>
        </p:txBody>
      </p:sp>
      <p:sp>
        <p:nvSpPr>
          <p:cNvPr id="4" name="Content Placeholder 3"/>
          <p:cNvSpPr>
            <a:spLocks noGrp="1"/>
          </p:cNvSpPr>
          <p:nvPr>
            <p:ph sz="half" idx="4294967295"/>
          </p:nvPr>
        </p:nvSpPr>
        <p:spPr>
          <a:xfrm>
            <a:off x="0" y="1920875"/>
            <a:ext cx="4038600" cy="4433888"/>
          </a:xfrm>
        </p:spPr>
        <p:txBody>
          <a:bodyPr>
            <a:normAutofit fontScale="77500" lnSpcReduction="20000"/>
          </a:bodyPr>
          <a:lstStyle/>
          <a:p>
            <a:pPr marL="274320" indent="-274320" fontAlgn="auto">
              <a:spcAft>
                <a:spcPts val="0"/>
              </a:spcAft>
              <a:buClr>
                <a:schemeClr val="accent3"/>
              </a:buClr>
              <a:buFont typeface="Wingdings 2"/>
              <a:buChar char=""/>
              <a:defRPr/>
            </a:pPr>
            <a:r>
              <a:rPr lang="en-US" u="sng" dirty="0" smtClean="0"/>
              <a:t>BACHELOR STUDIES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pitchFamily="2" charset="2"/>
              <a:buChar char="Ø"/>
              <a:defRPr/>
            </a:pPr>
            <a:r>
              <a:rPr lang="en-US" dirty="0" smtClean="0"/>
              <a:t>The total annual cost of schooling is € 1,500.00.</a:t>
            </a:r>
          </a:p>
          <a:p>
            <a:pPr marL="274320" indent="-274320" fontAlgn="auto">
              <a:spcAft>
                <a:spcPts val="0"/>
              </a:spcAft>
              <a:buClr>
                <a:schemeClr val="accent3"/>
              </a:buClr>
              <a:buFont typeface="Wingdings" pitchFamily="2" charset="2"/>
              <a:buChar char="Ø"/>
              <a:defRPr/>
            </a:pPr>
            <a:endParaRPr lang="en-US" dirty="0" smtClean="0"/>
          </a:p>
          <a:p>
            <a:pPr marL="274320" indent="-274320" fontAlgn="auto">
              <a:spcAft>
                <a:spcPts val="0"/>
              </a:spcAft>
              <a:buClr>
                <a:schemeClr val="accent3"/>
              </a:buClr>
              <a:buFont typeface="Wingdings" pitchFamily="2" charset="2"/>
              <a:buChar char="Ø"/>
              <a:defRPr/>
            </a:pPr>
            <a:endParaRPr lang="en-US" dirty="0" smtClean="0"/>
          </a:p>
          <a:p>
            <a:pPr marL="274320" indent="-274320" fontAlgn="auto">
              <a:spcAft>
                <a:spcPts val="0"/>
              </a:spcAft>
              <a:buClr>
                <a:schemeClr val="accent3"/>
              </a:buClr>
              <a:buFont typeface="Wingdings 2"/>
              <a:buChar char=""/>
              <a:defRPr/>
            </a:pPr>
            <a:r>
              <a:rPr lang="en-US" u="sng" dirty="0" smtClean="0"/>
              <a:t>SPECIALIST STUDIES</a:t>
            </a:r>
          </a:p>
          <a:p>
            <a:pPr marL="274320" indent="-274320" fontAlgn="auto">
              <a:spcAft>
                <a:spcPts val="0"/>
              </a:spcAft>
              <a:buClr>
                <a:schemeClr val="accent3"/>
              </a:buClr>
              <a:buFont typeface="Wingdings 2"/>
              <a:buChar char=""/>
              <a:defRPr/>
            </a:pPr>
            <a:endParaRPr lang="en-US" u="sng" dirty="0" smtClean="0"/>
          </a:p>
          <a:p>
            <a:pPr marL="274320" indent="-274320" fontAlgn="auto">
              <a:spcAft>
                <a:spcPts val="0"/>
              </a:spcAft>
              <a:buClr>
                <a:schemeClr val="accent3"/>
              </a:buClr>
              <a:buFont typeface="Wingdings" pitchFamily="2" charset="2"/>
              <a:buChar char="Ø"/>
              <a:defRPr/>
            </a:pPr>
            <a:r>
              <a:rPr lang="en-US" dirty="0" smtClean="0"/>
              <a:t> € 2000.00</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u="sng" dirty="0" smtClean="0"/>
              <a:t>MASTER STUDIES</a:t>
            </a:r>
          </a:p>
          <a:p>
            <a:pPr marL="274320" indent="-274320" fontAlgn="auto">
              <a:spcAft>
                <a:spcPts val="0"/>
              </a:spcAft>
              <a:buClr>
                <a:schemeClr val="accent3"/>
              </a:buClr>
              <a:buFont typeface="Wingdings 2"/>
              <a:buChar char=""/>
              <a:defRPr/>
            </a:pPr>
            <a:endParaRPr lang="en-US" u="sng" dirty="0" smtClean="0"/>
          </a:p>
          <a:p>
            <a:pPr marL="274320" indent="-274320" fontAlgn="auto">
              <a:spcAft>
                <a:spcPts val="0"/>
              </a:spcAft>
              <a:buClr>
                <a:schemeClr val="accent3"/>
              </a:buClr>
              <a:buFont typeface="Wingdings" pitchFamily="2" charset="2"/>
              <a:buChar char="Ø"/>
              <a:defRPr/>
            </a:pPr>
            <a:r>
              <a:rPr lang="en-US" dirty="0" smtClean="0"/>
              <a:t>€ 2000.00</a:t>
            </a:r>
            <a:endParaRPr lang="en-US" dirty="0"/>
          </a:p>
        </p:txBody>
      </p:sp>
      <p:pic>
        <p:nvPicPr>
          <p:cNvPr id="35843" name="Content Placeholder 5" descr="1186925_951722494904629_6158303264170075410_n.jpg"/>
          <p:cNvPicPr>
            <a:picLocks noChangeAspect="1"/>
          </p:cNvPicPr>
          <p:nvPr/>
        </p:nvPicPr>
        <p:blipFill>
          <a:blip r:embed="rId2"/>
          <a:srcRect/>
          <a:stretch>
            <a:fillRect/>
          </a:stretch>
        </p:blipFill>
        <p:spPr bwMode="auto">
          <a:xfrm>
            <a:off x="3886200" y="1214438"/>
            <a:ext cx="5257800" cy="56435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pPr fontAlgn="auto">
              <a:spcAft>
                <a:spcPts val="0"/>
              </a:spcAft>
              <a:defRPr/>
            </a:pPr>
            <a:r>
              <a:rPr lang="en-US" dirty="0" smtClean="0"/>
              <a:t>Management in tourism and hospitality</a:t>
            </a:r>
            <a:endParaRPr lang="en-US" dirty="0"/>
          </a:p>
        </p:txBody>
      </p:sp>
      <p:sp>
        <p:nvSpPr>
          <p:cNvPr id="5" name="Content Placeholder 4"/>
          <p:cNvSpPr>
            <a:spLocks noGrp="1"/>
          </p:cNvSpPr>
          <p:nvPr>
            <p:ph sz="half" idx="4294967295"/>
          </p:nvPr>
        </p:nvSpPr>
        <p:spPr>
          <a:xfrm>
            <a:off x="0" y="1920875"/>
            <a:ext cx="4038600" cy="4433888"/>
          </a:xfrm>
        </p:spPr>
        <p:txBody>
          <a:bodyPr>
            <a:normAutofit fontScale="77500" lnSpcReduction="20000"/>
          </a:bodyPr>
          <a:lstStyle/>
          <a:p>
            <a:pPr marL="274320" indent="-274320" fontAlgn="auto">
              <a:spcAft>
                <a:spcPts val="0"/>
              </a:spcAft>
              <a:buClr>
                <a:schemeClr val="accent3"/>
              </a:buClr>
              <a:buFont typeface="Wingdings" pitchFamily="2" charset="2"/>
              <a:buChar char="Ø"/>
              <a:defRPr/>
            </a:pPr>
            <a:r>
              <a:rPr lang="en-US" dirty="0" smtClean="0"/>
              <a:t>First study program of hospitality management in Montenegro and one of the few in the region</a:t>
            </a:r>
          </a:p>
          <a:p>
            <a:pPr marL="274320" indent="-274320" fontAlgn="auto">
              <a:spcAft>
                <a:spcPts val="0"/>
              </a:spcAft>
              <a:buClr>
                <a:schemeClr val="accent3"/>
              </a:buClr>
              <a:buFont typeface="Wingdings" pitchFamily="2" charset="2"/>
              <a:buChar char="Ø"/>
              <a:defRPr/>
            </a:pPr>
            <a:r>
              <a:rPr lang="en-US" dirty="0" smtClean="0"/>
              <a:t>Modern and well-equipped classrooms and amphitheatres</a:t>
            </a:r>
          </a:p>
          <a:p>
            <a:pPr marL="274320" indent="-274320" fontAlgn="auto">
              <a:spcAft>
                <a:spcPts val="0"/>
              </a:spcAft>
              <a:buClr>
                <a:schemeClr val="accent3"/>
              </a:buClr>
              <a:buFont typeface="Wingdings" pitchFamily="2" charset="2"/>
              <a:buChar char="Ø"/>
              <a:defRPr/>
            </a:pPr>
            <a:r>
              <a:rPr lang="en-US" dirty="0" smtClean="0"/>
              <a:t>Eminent and experienced professors and experts in tourism practices</a:t>
            </a:r>
          </a:p>
          <a:p>
            <a:pPr marL="274320" indent="-274320" fontAlgn="auto">
              <a:spcAft>
                <a:spcPts val="0"/>
              </a:spcAft>
              <a:buClr>
                <a:schemeClr val="accent3"/>
              </a:buClr>
              <a:buFont typeface="Wingdings" pitchFamily="2" charset="2"/>
              <a:buChar char="Ø"/>
              <a:defRPr/>
            </a:pPr>
            <a:r>
              <a:rPr lang="en-US" dirty="0" smtClean="0"/>
              <a:t>Distance Learning System</a:t>
            </a:r>
          </a:p>
          <a:p>
            <a:pPr marL="274320" indent="-274320" fontAlgn="auto">
              <a:spcAft>
                <a:spcPts val="0"/>
              </a:spcAft>
              <a:buClr>
                <a:schemeClr val="accent3"/>
              </a:buClr>
              <a:buFont typeface="Wingdings" pitchFamily="2" charset="2"/>
              <a:buChar char="Ø"/>
              <a:defRPr/>
            </a:pPr>
            <a:r>
              <a:rPr lang="en-US" dirty="0" smtClean="0"/>
              <a:t>Internships as an integral part of study program</a:t>
            </a:r>
          </a:p>
          <a:p>
            <a:pPr marL="274320" indent="-274320" fontAlgn="auto">
              <a:spcAft>
                <a:spcPts val="0"/>
              </a:spcAft>
              <a:buClr>
                <a:schemeClr val="accent3"/>
              </a:buClr>
              <a:buFont typeface="Wingdings" pitchFamily="2" charset="2"/>
              <a:buChar char="Ø"/>
              <a:defRPr/>
            </a:pPr>
            <a:r>
              <a:rPr lang="en-US" dirty="0" smtClean="0"/>
              <a:t>Development of professional, personal and leadership skills</a:t>
            </a:r>
          </a:p>
          <a:p>
            <a:pPr marL="274320" indent="-274320" fontAlgn="auto">
              <a:spcAft>
                <a:spcPts val="0"/>
              </a:spcAft>
              <a:buClr>
                <a:schemeClr val="accent3"/>
              </a:buClr>
              <a:buFont typeface="Wingdings" pitchFamily="2" charset="2"/>
              <a:buChar char="Ø"/>
              <a:defRPr/>
            </a:pPr>
            <a:r>
              <a:rPr lang="en-US" dirty="0" smtClean="0"/>
              <a:t>Visiting lectures</a:t>
            </a:r>
          </a:p>
          <a:p>
            <a:pPr marL="274320" indent="-274320" fontAlgn="auto">
              <a:spcAft>
                <a:spcPts val="0"/>
              </a:spcAft>
              <a:buClr>
                <a:schemeClr val="accent3"/>
              </a:buClr>
              <a:buFont typeface="Wingdings" pitchFamily="2" charset="2"/>
              <a:buChar char="Ø"/>
              <a:defRPr/>
            </a:pPr>
            <a:r>
              <a:rPr lang="en-US" dirty="0" smtClean="0"/>
              <a:t>Study visits</a:t>
            </a:r>
          </a:p>
          <a:p>
            <a:pPr marL="274320" indent="-274320" fontAlgn="auto">
              <a:spcAft>
                <a:spcPts val="0"/>
              </a:spcAft>
              <a:buClr>
                <a:schemeClr val="accent3"/>
              </a:buClr>
              <a:buFont typeface="Wingdings 2"/>
              <a:buChar char=""/>
              <a:defRPr/>
            </a:pPr>
            <a:endParaRPr lang="en-US" dirty="0"/>
          </a:p>
        </p:txBody>
      </p:sp>
      <p:pic>
        <p:nvPicPr>
          <p:cNvPr id="36867" name="Content Placeholder 4" descr="Capture2.PNG"/>
          <p:cNvPicPr>
            <a:picLocks noChangeAspect="1"/>
          </p:cNvPicPr>
          <p:nvPr/>
        </p:nvPicPr>
        <p:blipFill>
          <a:blip r:embed="rId2"/>
          <a:srcRect/>
          <a:stretch>
            <a:fillRect/>
          </a:stretch>
        </p:blipFill>
        <p:spPr bwMode="auto">
          <a:xfrm>
            <a:off x="7543800" y="0"/>
            <a:ext cx="1600200" cy="1390650"/>
          </a:xfrm>
          <a:prstGeom prst="rect">
            <a:avLst/>
          </a:prstGeom>
          <a:noFill/>
          <a:ln w="9525">
            <a:noFill/>
            <a:miter lim="800000"/>
            <a:headEnd/>
            <a:tailEnd/>
          </a:ln>
        </p:spPr>
      </p:pic>
      <p:pic>
        <p:nvPicPr>
          <p:cNvPr id="36868" name="Picture 2" descr="http://www.visit-montenegro.com/wp-content/uploads/2015/02/PHOTOS-PAGES-BUDVA-011-1024x674.jpg"/>
          <p:cNvPicPr>
            <a:picLocks noChangeAspect="1" noChangeArrowheads="1"/>
          </p:cNvPicPr>
          <p:nvPr/>
        </p:nvPicPr>
        <p:blipFill>
          <a:blip r:embed="rId3"/>
          <a:srcRect/>
          <a:stretch>
            <a:fillRect/>
          </a:stretch>
        </p:blipFill>
        <p:spPr bwMode="auto">
          <a:xfrm>
            <a:off x="4071938" y="1285875"/>
            <a:ext cx="5072062" cy="5572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500174"/>
          </a:xfrm>
          <a:solidFill>
            <a:schemeClr val="bg2"/>
          </a:solidFill>
        </p:spPr>
        <p:txBody>
          <a:bodyPr>
            <a:normAutofit fontScale="90000"/>
          </a:bodyPr>
          <a:lstStyle/>
          <a:p>
            <a:pPr algn="ctr" fontAlgn="auto">
              <a:spcAft>
                <a:spcPts val="0"/>
              </a:spcAft>
              <a:defRPr/>
            </a:pPr>
            <a:r>
              <a:rPr lang="en-US" b="1" i="1" dirty="0" smtClean="0">
                <a:solidFill>
                  <a:schemeClr val="accent1">
                    <a:lumMod val="75000"/>
                  </a:schemeClr>
                </a:solidFill>
              </a:rPr>
              <a:t>FACULTY OF BUSINESS AND TOURISM</a:t>
            </a:r>
            <a:r>
              <a:rPr lang="sr-Latn-ME" b="1" i="1" dirty="0" smtClean="0">
                <a:solidFill>
                  <a:schemeClr val="accent1">
                    <a:lumMod val="75000"/>
                  </a:schemeClr>
                </a:solidFill>
              </a:rPr>
              <a:t> –</a:t>
            </a:r>
            <a:r>
              <a:rPr lang="en-US" b="1" i="1" dirty="0" smtClean="0">
                <a:solidFill>
                  <a:schemeClr val="accent1">
                    <a:lumMod val="75000"/>
                  </a:schemeClr>
                </a:solidFill>
              </a:rPr>
              <a:t> BUDVA</a:t>
            </a:r>
            <a:r>
              <a:rPr lang="sr-Latn-ME" b="1" i="1" dirty="0" smtClean="0">
                <a:solidFill>
                  <a:schemeClr val="accent1">
                    <a:lumMod val="75000"/>
                  </a:schemeClr>
                </a:solidFill>
              </a:rPr>
              <a:t>, </a:t>
            </a:r>
            <a:r>
              <a:rPr lang="sr-Latn-ME" b="1" i="1" dirty="0" smtClean="0">
                <a:solidFill>
                  <a:schemeClr val="accent1">
                    <a:lumMod val="75000"/>
                  </a:schemeClr>
                </a:solidFill>
                <a:latin typeface="Harlow Solid Italic" pitchFamily="82" charset="0"/>
              </a:rPr>
              <a:t>Montenegro</a:t>
            </a:r>
            <a:endParaRPr lang="en-US" dirty="0"/>
          </a:p>
        </p:txBody>
      </p:sp>
      <p:sp>
        <p:nvSpPr>
          <p:cNvPr id="37890" name="Content Placeholder 4"/>
          <p:cNvSpPr>
            <a:spLocks noGrp="1"/>
          </p:cNvSpPr>
          <p:nvPr>
            <p:ph sz="half" idx="4294967295"/>
          </p:nvPr>
        </p:nvSpPr>
        <p:spPr>
          <a:xfrm>
            <a:off x="0" y="1571625"/>
            <a:ext cx="3071813" cy="5000625"/>
          </a:xfrm>
        </p:spPr>
        <p:txBody>
          <a:bodyPr/>
          <a:lstStyle/>
          <a:p>
            <a:r>
              <a:rPr lang="en-US" sz="2800" smtClean="0"/>
              <a:t>Good balance of general knowledge, professional knowledge and managerial skills makes of our students top managers.</a:t>
            </a:r>
          </a:p>
          <a:p>
            <a:endParaRPr lang="en-US" smtClean="0"/>
          </a:p>
        </p:txBody>
      </p:sp>
      <p:pic>
        <p:nvPicPr>
          <p:cNvPr id="37891" name="Content Placeholder 4" descr="13558718_1065471713529706_1104771848837503641_o.jpg"/>
          <p:cNvPicPr>
            <a:picLocks noChangeAspect="1"/>
          </p:cNvPicPr>
          <p:nvPr/>
        </p:nvPicPr>
        <p:blipFill>
          <a:blip r:embed="rId2"/>
          <a:srcRect/>
          <a:stretch>
            <a:fillRect/>
          </a:stretch>
        </p:blipFill>
        <p:spPr bwMode="auto">
          <a:xfrm>
            <a:off x="3214688" y="1643063"/>
            <a:ext cx="5929312" cy="5072062"/>
          </a:xfrm>
          <a:prstGeom prst="rect">
            <a:avLst/>
          </a:prstGeom>
          <a:noFill/>
          <a:ln w="9525">
            <a:noFill/>
            <a:miter lim="800000"/>
            <a:headEnd/>
            <a:tailEnd/>
          </a:ln>
        </p:spPr>
      </p:pic>
      <p:pic>
        <p:nvPicPr>
          <p:cNvPr id="37892" name="Content Placeholder 4" descr="Capture2.PNG"/>
          <p:cNvPicPr>
            <a:picLocks noChangeAspect="1"/>
          </p:cNvPicPr>
          <p:nvPr/>
        </p:nvPicPr>
        <p:blipFill>
          <a:blip r:embed="rId3"/>
          <a:srcRect/>
          <a:stretch>
            <a:fillRect/>
          </a:stretch>
        </p:blipFill>
        <p:spPr bwMode="auto">
          <a:xfrm>
            <a:off x="7929563" y="5643563"/>
            <a:ext cx="1214437" cy="12144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714500"/>
          </a:xfrm>
          <a:solidFill>
            <a:schemeClr val="bg2">
              <a:lumMod val="90000"/>
            </a:schemeClr>
          </a:solidFill>
        </p:spPr>
        <p:txBody>
          <a:bodyPr>
            <a:normAutofit/>
          </a:bodyPr>
          <a:lstStyle/>
          <a:p>
            <a:pPr algn="ctr" fontAlgn="auto">
              <a:spcAft>
                <a:spcPts val="0"/>
              </a:spcAft>
              <a:defRPr/>
            </a:pPr>
            <a:r>
              <a:rPr lang="en-US" b="1" i="1" dirty="0" smtClean="0">
                <a:solidFill>
                  <a:schemeClr val="accent1">
                    <a:lumMod val="75000"/>
                  </a:schemeClr>
                </a:solidFill>
              </a:rPr>
              <a:t>FACULTY OF BUSINESS AND TOURISM</a:t>
            </a:r>
            <a:r>
              <a:rPr lang="sr-Latn-ME" b="1" i="1" dirty="0" smtClean="0">
                <a:solidFill>
                  <a:schemeClr val="accent1">
                    <a:lumMod val="75000"/>
                  </a:schemeClr>
                </a:solidFill>
              </a:rPr>
              <a:t> –</a:t>
            </a:r>
            <a:r>
              <a:rPr lang="en-US" b="1" i="1" dirty="0" smtClean="0">
                <a:solidFill>
                  <a:schemeClr val="accent1">
                    <a:lumMod val="75000"/>
                  </a:schemeClr>
                </a:solidFill>
              </a:rPr>
              <a:t> BUDVA</a:t>
            </a:r>
            <a:r>
              <a:rPr lang="sr-Latn-ME" b="1" i="1" dirty="0" smtClean="0">
                <a:solidFill>
                  <a:schemeClr val="accent1">
                    <a:lumMod val="75000"/>
                  </a:schemeClr>
                </a:solidFill>
              </a:rPr>
              <a:t>, </a:t>
            </a:r>
            <a:r>
              <a:rPr lang="sr-Latn-ME" b="1" i="1" dirty="0" smtClean="0">
                <a:solidFill>
                  <a:schemeClr val="accent1">
                    <a:lumMod val="75000"/>
                  </a:schemeClr>
                </a:solidFill>
                <a:latin typeface="Harlow Solid Italic" pitchFamily="82" charset="0"/>
              </a:rPr>
              <a:t>Montenegro</a:t>
            </a:r>
            <a:endParaRPr lang="en-US" dirty="0"/>
          </a:p>
        </p:txBody>
      </p:sp>
      <p:sp>
        <p:nvSpPr>
          <p:cNvPr id="3" name="Content Placeholder 2"/>
          <p:cNvSpPr>
            <a:spLocks noGrp="1"/>
          </p:cNvSpPr>
          <p:nvPr>
            <p:ph sz="half" idx="4294967295"/>
          </p:nvPr>
        </p:nvSpPr>
        <p:spPr>
          <a:xfrm>
            <a:off x="0" y="1920875"/>
            <a:ext cx="4038600" cy="4722813"/>
          </a:xfrm>
        </p:spPr>
        <p:txBody>
          <a:bodyPr>
            <a:normAutofit/>
          </a:bodyPr>
          <a:lstStyle/>
          <a:p>
            <a:pPr marL="274320" indent="-274320" algn="ctr" fontAlgn="auto">
              <a:spcAft>
                <a:spcPts val="0"/>
              </a:spcAft>
              <a:buClr>
                <a:schemeClr val="accent3"/>
              </a:buClr>
              <a:buFont typeface="Wingdings 2"/>
              <a:buNone/>
              <a:defRPr/>
            </a:pPr>
            <a:r>
              <a:rPr lang="en-US" sz="2800" dirty="0" smtClean="0"/>
              <a:t>THE RIGHT CHOICE.</a:t>
            </a:r>
          </a:p>
          <a:p>
            <a:pPr marL="274320" indent="-274320" algn="ctr" fontAlgn="auto">
              <a:spcAft>
                <a:spcPts val="0"/>
              </a:spcAft>
              <a:buClr>
                <a:schemeClr val="accent3"/>
              </a:buClr>
              <a:buFont typeface="Wingdings 2"/>
              <a:buNone/>
              <a:defRPr/>
            </a:pPr>
            <a:r>
              <a:rPr lang="en-US" sz="2800" dirty="0" smtClean="0"/>
              <a:t> THE RIGHT PLACE</a:t>
            </a:r>
            <a:r>
              <a:rPr lang="en-US" sz="2000" dirty="0" smtClean="0"/>
              <a:t>.</a:t>
            </a:r>
          </a:p>
          <a:p>
            <a:pPr marL="274320" indent="-274320" algn="ctr" fontAlgn="auto">
              <a:spcAft>
                <a:spcPts val="0"/>
              </a:spcAft>
              <a:buClr>
                <a:schemeClr val="accent3"/>
              </a:buClr>
              <a:buFont typeface="Wingdings 2"/>
              <a:buChar char=""/>
              <a:defRPr/>
            </a:pPr>
            <a:r>
              <a:rPr lang="en-US" sz="2800" dirty="0" smtClean="0"/>
              <a:t>For more information</a:t>
            </a:r>
            <a:endParaRPr lang="sr-Latn-ME" sz="2800" dirty="0" smtClean="0"/>
          </a:p>
          <a:p>
            <a:pPr marL="274320" indent="-274320" algn="ctr" fontAlgn="auto">
              <a:spcAft>
                <a:spcPts val="0"/>
              </a:spcAft>
              <a:buClr>
                <a:schemeClr val="accent3"/>
              </a:buClr>
              <a:buFont typeface="Wingdings 2"/>
              <a:buNone/>
              <a:defRPr/>
            </a:pPr>
            <a:r>
              <a:rPr lang="sr-Latn-ME" sz="2800" dirty="0" smtClean="0">
                <a:solidFill>
                  <a:schemeClr val="accent1">
                    <a:lumMod val="75000"/>
                  </a:schemeClr>
                </a:solidFill>
              </a:rPr>
              <a:t>www.fbt-budva.com</a:t>
            </a:r>
            <a:r>
              <a:rPr lang="en-US" sz="2800" dirty="0" smtClean="0"/>
              <a:t> </a:t>
            </a:r>
            <a:r>
              <a:rPr lang="en-US" sz="2800" dirty="0" smtClean="0">
                <a:solidFill>
                  <a:srgbClr val="003399"/>
                </a:solidFill>
              </a:rPr>
              <a:t> </a:t>
            </a:r>
            <a:endParaRPr lang="sr-Latn-ME" sz="2800" dirty="0" smtClean="0">
              <a:solidFill>
                <a:srgbClr val="003399"/>
              </a:solidFill>
            </a:endParaRPr>
          </a:p>
          <a:p>
            <a:pPr marL="274320" indent="-274320" algn="ctr" fontAlgn="auto">
              <a:spcAft>
                <a:spcPts val="0"/>
              </a:spcAft>
              <a:buClr>
                <a:schemeClr val="accent3"/>
              </a:buClr>
              <a:buFont typeface="Wingdings 2"/>
              <a:buChar char=""/>
              <a:defRPr/>
            </a:pPr>
            <a:r>
              <a:rPr lang="en-US" sz="2800" dirty="0" err="1" smtClean="0"/>
              <a:t>info@fbt-budva</a:t>
            </a:r>
            <a:r>
              <a:rPr lang="sr-Latn-ME" sz="2800" dirty="0" smtClean="0"/>
              <a:t>.me</a:t>
            </a:r>
            <a:endParaRPr lang="en-US" sz="2800" dirty="0" smtClean="0"/>
          </a:p>
          <a:p>
            <a:pPr marL="274320" indent="-274320" fontAlgn="auto">
              <a:spcAft>
                <a:spcPts val="0"/>
              </a:spcAft>
              <a:buClr>
                <a:schemeClr val="accent3"/>
              </a:buClr>
              <a:buFont typeface="Wingdings 2"/>
              <a:buNone/>
              <a:defRPr/>
            </a:pPr>
            <a:endParaRPr lang="en-US" dirty="0"/>
          </a:p>
        </p:txBody>
      </p:sp>
      <p:pic>
        <p:nvPicPr>
          <p:cNvPr id="38915" name="Content Placeholder 4" descr="Capture2.PNG"/>
          <p:cNvPicPr>
            <a:picLocks noChangeAspect="1"/>
          </p:cNvPicPr>
          <p:nvPr/>
        </p:nvPicPr>
        <p:blipFill>
          <a:blip r:embed="rId2"/>
          <a:srcRect/>
          <a:stretch>
            <a:fillRect/>
          </a:stretch>
        </p:blipFill>
        <p:spPr bwMode="auto">
          <a:xfrm>
            <a:off x="571500" y="4572000"/>
            <a:ext cx="3429000" cy="2143125"/>
          </a:xfrm>
          <a:prstGeom prst="rect">
            <a:avLst/>
          </a:prstGeom>
          <a:noFill/>
          <a:ln w="9525">
            <a:noFill/>
            <a:miter lim="800000"/>
            <a:headEnd/>
            <a:tailEnd/>
          </a:ln>
        </p:spPr>
      </p:pic>
      <p:pic>
        <p:nvPicPr>
          <p:cNvPr id="38916" name="Picture 2" descr="http://blog.aureus-yacht.com/wp-content/uploads/2012/11/Montenegro-BUDVA-%C2%A9dukusi-Fotolia.jpg"/>
          <p:cNvPicPr>
            <a:picLocks noChangeAspect="1" noChangeArrowheads="1"/>
          </p:cNvPicPr>
          <p:nvPr/>
        </p:nvPicPr>
        <p:blipFill>
          <a:blip r:embed="rId3"/>
          <a:srcRect/>
          <a:stretch>
            <a:fillRect/>
          </a:stretch>
        </p:blipFill>
        <p:spPr bwMode="auto">
          <a:xfrm>
            <a:off x="4143375" y="1857375"/>
            <a:ext cx="4786313" cy="47863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85875"/>
          </a:xfrm>
          <a:solidFill>
            <a:srgbClr val="FFFF00"/>
          </a:solidFill>
        </p:spPr>
        <p:txBody>
          <a:bodyPr>
            <a:normAutofit fontScale="90000"/>
          </a:bodyPr>
          <a:lstStyle/>
          <a:p>
            <a:pPr algn="ctr" fontAlgn="auto">
              <a:spcAft>
                <a:spcPts val="0"/>
              </a:spcAft>
              <a:defRPr/>
            </a:pPr>
            <a:r>
              <a:rPr lang="sr-Latn-ME" dirty="0" smtClean="0"/>
              <a:t>Faculty of management Herceg-Novi, Montenegro</a:t>
            </a:r>
            <a:endParaRPr lang="en-US" dirty="0"/>
          </a:p>
        </p:txBody>
      </p:sp>
      <p:pic>
        <p:nvPicPr>
          <p:cNvPr id="39938" name="Picture 2" descr="Image may contain: sky, cloud and outdoor"/>
          <p:cNvPicPr>
            <a:picLocks noChangeAspect="1" noChangeArrowheads="1"/>
          </p:cNvPicPr>
          <p:nvPr/>
        </p:nvPicPr>
        <p:blipFill>
          <a:blip r:embed="rId2"/>
          <a:srcRect/>
          <a:stretch>
            <a:fillRect/>
          </a:stretch>
        </p:blipFill>
        <p:spPr bwMode="auto">
          <a:xfrm>
            <a:off x="0" y="642938"/>
            <a:ext cx="5572125" cy="6215062"/>
          </a:xfrm>
          <a:prstGeom prst="rect">
            <a:avLst/>
          </a:prstGeom>
          <a:noFill/>
          <a:ln w="9525">
            <a:noFill/>
            <a:miter lim="800000"/>
            <a:headEnd/>
            <a:tailEnd/>
          </a:ln>
        </p:spPr>
      </p:pic>
      <p:sp>
        <p:nvSpPr>
          <p:cNvPr id="6" name="Rectangle 5"/>
          <p:cNvSpPr/>
          <p:nvPr/>
        </p:nvSpPr>
        <p:spPr>
          <a:xfrm>
            <a:off x="214313" y="785813"/>
            <a:ext cx="1928812" cy="369887"/>
          </a:xfrm>
          <a:prstGeom prst="rect">
            <a:avLst/>
          </a:prstGeom>
        </p:spPr>
        <p:txBody>
          <a:bodyPr>
            <a:spAutoFit/>
          </a:bodyPr>
          <a:lstStyle/>
          <a:p>
            <a:pPr algn="ctr" fontAlgn="auto">
              <a:spcBef>
                <a:spcPts val="0"/>
              </a:spcBef>
              <a:spcAft>
                <a:spcPts val="0"/>
              </a:spcAft>
              <a:defRPr/>
            </a:pPr>
            <a:r>
              <a:rPr lang="sr-Latn-ME" dirty="0">
                <a:solidFill>
                  <a:schemeClr val="accent2">
                    <a:lumMod val="50000"/>
                  </a:schemeClr>
                </a:solidFill>
                <a:latin typeface="Georgia" pitchFamily="18" charset="0"/>
                <a:cs typeface="+mn-cs"/>
              </a:rPr>
              <a:t>www.fm-hn.com</a:t>
            </a:r>
            <a:endParaRPr lang="en-US" dirty="0">
              <a:solidFill>
                <a:schemeClr val="accent2">
                  <a:lumMod val="50000"/>
                </a:schemeClr>
              </a:solidFill>
              <a:latin typeface="Georgia" pitchFamily="18" charset="0"/>
              <a:cs typeface="+mn-cs"/>
            </a:endParaRPr>
          </a:p>
        </p:txBody>
      </p:sp>
      <p:pic>
        <p:nvPicPr>
          <p:cNvPr id="39940" name="Picture 4" descr="C:\Users\PC23\Desktop\Sajt\Logo fakulteta\Fakultet za menadžment3.jpg"/>
          <p:cNvPicPr>
            <a:picLocks noChangeAspect="1" noChangeArrowheads="1"/>
          </p:cNvPicPr>
          <p:nvPr/>
        </p:nvPicPr>
        <p:blipFill>
          <a:blip r:embed="rId3"/>
          <a:srcRect/>
          <a:stretch>
            <a:fillRect/>
          </a:stretch>
        </p:blipFill>
        <p:spPr bwMode="auto">
          <a:xfrm>
            <a:off x="428625" y="1285875"/>
            <a:ext cx="1357313" cy="1214438"/>
          </a:xfrm>
          <a:prstGeom prst="rect">
            <a:avLst/>
          </a:prstGeom>
          <a:noFill/>
          <a:ln w="9525">
            <a:noFill/>
            <a:miter lim="800000"/>
            <a:headEnd/>
            <a:tailEnd/>
          </a:ln>
        </p:spPr>
      </p:pic>
      <p:pic>
        <p:nvPicPr>
          <p:cNvPr id="39941" name="Picture 2" descr="http://welcome2montenegro.com/vesti/velika/Mimoza.jpg"/>
          <p:cNvPicPr>
            <a:picLocks noChangeAspect="1" noChangeArrowheads="1"/>
          </p:cNvPicPr>
          <p:nvPr/>
        </p:nvPicPr>
        <p:blipFill>
          <a:blip r:embed="rId4"/>
          <a:srcRect/>
          <a:stretch>
            <a:fillRect/>
          </a:stretch>
        </p:blipFill>
        <p:spPr bwMode="auto">
          <a:xfrm>
            <a:off x="5429250" y="1285875"/>
            <a:ext cx="3714750" cy="5572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sr-Latn-ME" sz="7200" dirty="0" smtClean="0">
                <a:solidFill>
                  <a:schemeClr val="bg1"/>
                </a:solidFill>
                <a:effectLst>
                  <a:outerShdw blurRad="38100" dist="38100" dir="2700000" algn="tl">
                    <a:srgbClr val="000000">
                      <a:alpha val="43137"/>
                    </a:srgbClr>
                  </a:outerShdw>
                </a:effectLst>
                <a:latin typeface="Georgia" pitchFamily="18" charset="0"/>
              </a:rPr>
              <a:t/>
            </a:r>
            <a:br>
              <a:rPr lang="sr-Latn-ME" sz="7200" dirty="0" smtClean="0">
                <a:solidFill>
                  <a:schemeClr val="bg1"/>
                </a:solidFill>
                <a:effectLst>
                  <a:outerShdw blurRad="38100" dist="38100" dir="2700000" algn="tl">
                    <a:srgbClr val="000000">
                      <a:alpha val="43137"/>
                    </a:srgbClr>
                  </a:outerShdw>
                </a:effectLst>
                <a:latin typeface="Georgia" pitchFamily="18" charset="0"/>
              </a:rPr>
            </a:br>
            <a:endParaRPr lang="en-US" dirty="0"/>
          </a:p>
        </p:txBody>
      </p:sp>
      <p:sp>
        <p:nvSpPr>
          <p:cNvPr id="40962" name="Content Placeholder 6"/>
          <p:cNvSpPr>
            <a:spLocks noGrp="1"/>
          </p:cNvSpPr>
          <p:nvPr>
            <p:ph idx="1"/>
          </p:nvPr>
        </p:nvSpPr>
        <p:spPr/>
        <p:txBody>
          <a:bodyPr/>
          <a:lstStyle/>
          <a:p>
            <a:endParaRPr lang="en-US" smtClean="0"/>
          </a:p>
        </p:txBody>
      </p:sp>
      <p:pic>
        <p:nvPicPr>
          <p:cNvPr id="4" name="Picture 6" descr="Image may contain: sky, ocean, mountain, outdoor, nature and water"/>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0964" name="Rectangle 7"/>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en-US" sz="4400">
                <a:solidFill>
                  <a:srgbClr val="FFFF00"/>
                </a:solidFill>
                <a:latin typeface="Harlow Solid Italic" pitchFamily="82" charset="0"/>
              </a:rPr>
              <a:t>Faculty of Management Herceg-Novi, Montenegro </a:t>
            </a:r>
          </a:p>
        </p:txBody>
      </p:sp>
      <p:pic>
        <p:nvPicPr>
          <p:cNvPr id="40965" name="Picture 4" descr="C:\Users\PC23\Desktop\Sajt\Logo fakulteta\Fakultet za menadžment3.jpg"/>
          <p:cNvPicPr>
            <a:picLocks noChangeAspect="1" noChangeArrowheads="1"/>
          </p:cNvPicPr>
          <p:nvPr/>
        </p:nvPicPr>
        <p:blipFill>
          <a:blip r:embed="rId3"/>
          <a:srcRect/>
          <a:stretch>
            <a:fillRect/>
          </a:stretch>
        </p:blipFill>
        <p:spPr bwMode="auto">
          <a:xfrm>
            <a:off x="6786563" y="857250"/>
            <a:ext cx="1143000" cy="9286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
            <a:ext cx="9001125" cy="1357313"/>
          </a:xfrm>
        </p:spPr>
        <p:txBody>
          <a:bodyPr>
            <a:normAutofit/>
          </a:bodyPr>
          <a:lstStyle/>
          <a:p>
            <a:pPr algn="ctr" fontAlgn="auto">
              <a:spcAft>
                <a:spcPts val="0"/>
              </a:spcAft>
              <a:defRPr/>
            </a:pPr>
            <a:r>
              <a:rPr lang="sr-Latn-ME" sz="3600" dirty="0" smtClean="0">
                <a:solidFill>
                  <a:schemeClr val="tx1">
                    <a:lumMod val="75000"/>
                  </a:schemeClr>
                </a:solidFill>
                <a:latin typeface="Georgia" pitchFamily="18" charset="0"/>
              </a:rPr>
              <a:t>FACULTY OF MANAGEMENT </a:t>
            </a:r>
            <a:br>
              <a:rPr lang="sr-Latn-ME" sz="3600" dirty="0" smtClean="0">
                <a:solidFill>
                  <a:schemeClr val="tx1">
                    <a:lumMod val="75000"/>
                  </a:schemeClr>
                </a:solidFill>
                <a:latin typeface="Georgia" pitchFamily="18" charset="0"/>
              </a:rPr>
            </a:br>
            <a:r>
              <a:rPr lang="sr-Latn-ME" sz="3600" dirty="0" smtClean="0">
                <a:solidFill>
                  <a:schemeClr val="tx1">
                    <a:lumMod val="75000"/>
                  </a:schemeClr>
                </a:solidFill>
                <a:latin typeface="Georgia" pitchFamily="18" charset="0"/>
              </a:rPr>
              <a:t>HERCEG NOVI</a:t>
            </a:r>
            <a:endParaRPr lang="en-US" sz="3600" dirty="0"/>
          </a:p>
        </p:txBody>
      </p:sp>
      <p:sp>
        <p:nvSpPr>
          <p:cNvPr id="4" name="Content Placeholder 3"/>
          <p:cNvSpPr>
            <a:spLocks noGrp="1"/>
          </p:cNvSpPr>
          <p:nvPr>
            <p:ph sz="half" idx="4294967295"/>
          </p:nvPr>
        </p:nvSpPr>
        <p:spPr>
          <a:xfrm>
            <a:off x="0" y="1643063"/>
            <a:ext cx="4038600" cy="5214937"/>
          </a:xfrm>
        </p:spPr>
        <p:txBody>
          <a:bodyPr>
            <a:normAutofit fontScale="77500" lnSpcReduction="20000"/>
          </a:bodyPr>
          <a:lstStyle/>
          <a:p>
            <a:pPr marL="342900" indent="-342900" algn="just" fontAlgn="auto">
              <a:spcAft>
                <a:spcPts val="0"/>
              </a:spcAft>
              <a:buClr>
                <a:schemeClr val="accent3"/>
              </a:buClr>
              <a:buFont typeface="Arial" pitchFamily="34" charset="0"/>
              <a:buChar char="•"/>
              <a:defRPr/>
            </a:pPr>
            <a:r>
              <a:rPr lang="sr-Latn-ME" dirty="0" smtClean="0">
                <a:solidFill>
                  <a:schemeClr val="tx1">
                    <a:lumMod val="75000"/>
                  </a:schemeClr>
                </a:solidFill>
                <a:latin typeface="Georgia" pitchFamily="18" charset="0"/>
              </a:rPr>
              <a:t>C</a:t>
            </a:r>
            <a:r>
              <a:rPr lang="en-US" dirty="0" err="1" smtClean="0">
                <a:solidFill>
                  <a:schemeClr val="tx1">
                    <a:lumMod val="75000"/>
                  </a:schemeClr>
                </a:solidFill>
                <a:latin typeface="Georgia" pitchFamily="18" charset="0"/>
              </a:rPr>
              <a:t>ontemporary</a:t>
            </a:r>
            <a:r>
              <a:rPr lang="en-US" dirty="0" smtClean="0">
                <a:solidFill>
                  <a:schemeClr val="tx1">
                    <a:lumMod val="75000"/>
                  </a:schemeClr>
                </a:solidFill>
                <a:latin typeface="Georgia" pitchFamily="18" charset="0"/>
              </a:rPr>
              <a:t> curricula, programs, facilities and equipment are designed according to the highest European standards</a:t>
            </a:r>
            <a:r>
              <a:rPr lang="sr-Latn-ME" dirty="0" smtClean="0">
                <a:solidFill>
                  <a:schemeClr val="tx1">
                    <a:lumMod val="75000"/>
                  </a:schemeClr>
                </a:solidFill>
                <a:latin typeface="Georgia" pitchFamily="18" charset="0"/>
              </a:rPr>
              <a:t>.</a:t>
            </a:r>
          </a:p>
          <a:p>
            <a:pPr marL="342900" indent="-342900" algn="just" fontAlgn="auto">
              <a:spcAft>
                <a:spcPts val="0"/>
              </a:spcAft>
              <a:buClr>
                <a:schemeClr val="accent3"/>
              </a:buClr>
              <a:buFont typeface="Arial" pitchFamily="34" charset="0"/>
              <a:buChar char="•"/>
              <a:defRPr/>
            </a:pPr>
            <a:r>
              <a:rPr lang="sr-Latn-ME" dirty="0" smtClean="0">
                <a:solidFill>
                  <a:schemeClr val="tx1">
                    <a:lumMod val="75000"/>
                  </a:schemeClr>
                </a:solidFill>
                <a:latin typeface="Georgia" pitchFamily="18" charset="0"/>
              </a:rPr>
              <a:t>The</a:t>
            </a:r>
            <a:r>
              <a:rPr lang="en-US" dirty="0" smtClean="0">
                <a:solidFill>
                  <a:schemeClr val="tx1">
                    <a:lumMod val="75000"/>
                  </a:schemeClr>
                </a:solidFill>
                <a:latin typeface="Georgia" pitchFamily="18" charset="0"/>
              </a:rPr>
              <a:t> goal is to empower young people to be competitive in the market and keep p</a:t>
            </a:r>
            <a:r>
              <a:rPr lang="sr-Latn-ME" dirty="0" smtClean="0">
                <a:solidFill>
                  <a:schemeClr val="tx1">
                    <a:lumMod val="75000"/>
                  </a:schemeClr>
                </a:solidFill>
                <a:latin typeface="Georgia" pitchFamily="18" charset="0"/>
              </a:rPr>
              <a:t>l</a:t>
            </a:r>
            <a:r>
              <a:rPr lang="en-US" dirty="0" smtClean="0">
                <a:solidFill>
                  <a:schemeClr val="tx1">
                    <a:lumMod val="75000"/>
                  </a:schemeClr>
                </a:solidFill>
                <a:latin typeface="Georgia" pitchFamily="18" charset="0"/>
              </a:rPr>
              <a:t>ace with contemporary tendencies and business trends. </a:t>
            </a:r>
            <a:endParaRPr lang="sr-Latn-ME" dirty="0" smtClean="0">
              <a:solidFill>
                <a:schemeClr val="tx1">
                  <a:lumMod val="75000"/>
                </a:schemeClr>
              </a:solidFill>
              <a:latin typeface="Georgia" pitchFamily="18" charset="0"/>
            </a:endParaRPr>
          </a:p>
          <a:p>
            <a:pPr marL="342900" indent="-342900" algn="just" fontAlgn="auto">
              <a:spcAft>
                <a:spcPts val="0"/>
              </a:spcAft>
              <a:buClr>
                <a:schemeClr val="accent3"/>
              </a:buClr>
              <a:buFont typeface="Arial" pitchFamily="34" charset="0"/>
              <a:buChar char="•"/>
              <a:defRPr/>
            </a:pPr>
            <a:r>
              <a:rPr lang="en-US" dirty="0" smtClean="0">
                <a:solidFill>
                  <a:schemeClr val="tx1">
                    <a:lumMod val="75000"/>
                  </a:schemeClr>
                </a:solidFill>
                <a:latin typeface="Georgia" pitchFamily="18" charset="0"/>
              </a:rPr>
              <a:t>The </a:t>
            </a:r>
            <a:r>
              <a:rPr lang="sr-Latn-ME" dirty="0" smtClean="0">
                <a:solidFill>
                  <a:schemeClr val="tx1">
                    <a:lumMod val="75000"/>
                  </a:schemeClr>
                </a:solidFill>
                <a:latin typeface="Georgia" pitchFamily="18" charset="0"/>
              </a:rPr>
              <a:t>Faculty</a:t>
            </a:r>
            <a:r>
              <a:rPr lang="en-US" dirty="0" smtClean="0">
                <a:solidFill>
                  <a:schemeClr val="tx1">
                    <a:lumMod val="75000"/>
                  </a:schemeClr>
                </a:solidFill>
                <a:latin typeface="Georgia" pitchFamily="18" charset="0"/>
              </a:rPr>
              <a:t> curricula </a:t>
            </a:r>
            <a:r>
              <a:rPr lang="sr-Latn-ME" dirty="0" smtClean="0">
                <a:solidFill>
                  <a:schemeClr val="tx1">
                    <a:lumMod val="75000"/>
                  </a:schemeClr>
                </a:solidFill>
                <a:latin typeface="Georgia" pitchFamily="18" charset="0"/>
              </a:rPr>
              <a:t>is</a:t>
            </a:r>
            <a:r>
              <a:rPr lang="en-US" dirty="0" smtClean="0">
                <a:solidFill>
                  <a:schemeClr val="tx1">
                    <a:lumMod val="75000"/>
                  </a:schemeClr>
                </a:solidFill>
                <a:latin typeface="Georgia" pitchFamily="18" charset="0"/>
              </a:rPr>
              <a:t> harmonized with the principles of the Bologna Declaration and include the European Credit Transfer System (ECTS).</a:t>
            </a:r>
            <a:endParaRPr lang="sr-Latn-ME" dirty="0" smtClean="0">
              <a:solidFill>
                <a:schemeClr val="tx1">
                  <a:lumMod val="75000"/>
                </a:schemeClr>
              </a:solidFill>
              <a:latin typeface="Georgia" pitchFamily="18" charset="0"/>
            </a:endParaRPr>
          </a:p>
          <a:p>
            <a:pPr marL="342900" indent="-342900" algn="just" fontAlgn="auto">
              <a:spcAft>
                <a:spcPts val="0"/>
              </a:spcAft>
              <a:buClr>
                <a:schemeClr val="accent3"/>
              </a:buClr>
              <a:buFont typeface="Arial" pitchFamily="34" charset="0"/>
              <a:buChar char="•"/>
              <a:defRPr/>
            </a:pPr>
            <a:r>
              <a:rPr lang="sr-Latn-ME" dirty="0" smtClean="0">
                <a:solidFill>
                  <a:schemeClr val="tx1">
                    <a:lumMod val="75000"/>
                  </a:schemeClr>
                </a:solidFill>
                <a:latin typeface="Georgia" pitchFamily="18" charset="0"/>
              </a:rPr>
              <a:t>T</a:t>
            </a:r>
            <a:r>
              <a:rPr lang="en-US" dirty="0" err="1" smtClean="0">
                <a:solidFill>
                  <a:schemeClr val="tx1">
                    <a:lumMod val="75000"/>
                  </a:schemeClr>
                </a:solidFill>
                <a:latin typeface="Georgia" pitchFamily="18" charset="0"/>
              </a:rPr>
              <a:t>eaching</a:t>
            </a:r>
            <a:r>
              <a:rPr lang="en-US" dirty="0" smtClean="0">
                <a:solidFill>
                  <a:schemeClr val="tx1">
                    <a:lumMod val="75000"/>
                  </a:schemeClr>
                </a:solidFill>
                <a:latin typeface="Georgia" pitchFamily="18" charset="0"/>
              </a:rPr>
              <a:t> staff</a:t>
            </a:r>
            <a:r>
              <a:rPr lang="sr-Latn-ME" dirty="0" smtClean="0">
                <a:solidFill>
                  <a:schemeClr val="tx1">
                    <a:lumMod val="75000"/>
                  </a:schemeClr>
                </a:solidFill>
                <a:latin typeface="Georgia" pitchFamily="18" charset="0"/>
              </a:rPr>
              <a:t>  consists of a </a:t>
            </a:r>
            <a:r>
              <a:rPr lang="en-US" dirty="0" smtClean="0">
                <a:solidFill>
                  <a:schemeClr val="tx1">
                    <a:lumMod val="75000"/>
                  </a:schemeClr>
                </a:solidFill>
                <a:latin typeface="Georgia" pitchFamily="18" charset="0"/>
              </a:rPr>
              <a:t>team of experts from the country and abroad</a:t>
            </a:r>
            <a:r>
              <a:rPr lang="sr-Latn-ME" dirty="0" smtClean="0">
                <a:solidFill>
                  <a:schemeClr val="tx1">
                    <a:lumMod val="75000"/>
                  </a:schemeClr>
                </a:solidFill>
                <a:latin typeface="Georgia" pitchFamily="18" charset="0"/>
              </a:rPr>
              <a:t>.</a:t>
            </a:r>
          </a:p>
          <a:p>
            <a:pPr marL="274320" indent="-274320" fontAlgn="auto">
              <a:spcAft>
                <a:spcPts val="0"/>
              </a:spcAft>
              <a:buClr>
                <a:schemeClr val="accent3"/>
              </a:buClr>
              <a:buFont typeface="Wingdings 2"/>
              <a:buChar char=""/>
              <a:defRPr/>
            </a:pPr>
            <a:endParaRPr lang="en-US" dirty="0"/>
          </a:p>
        </p:txBody>
      </p:sp>
      <p:pic>
        <p:nvPicPr>
          <p:cNvPr id="6" name="Picture 3" descr="C:\Users\PC23\Desktop\Sajt\Slike\Fakultet\img_0126.jpg"/>
          <p:cNvPicPr>
            <a:picLocks noChangeAspect="1" noChangeArrowheads="1"/>
          </p:cNvPicPr>
          <p:nvPr/>
        </p:nvPicPr>
        <p:blipFill>
          <a:blip r:embed="rId2"/>
          <a:srcRect/>
          <a:stretch>
            <a:fillRect/>
          </a:stretch>
        </p:blipFill>
        <p:spPr bwMode="auto">
          <a:xfrm>
            <a:off x="4187825" y="1566863"/>
            <a:ext cx="4833938" cy="10180637"/>
          </a:xfrm>
          <a:prstGeom prst="rect">
            <a:avLst/>
          </a:prstGeom>
          <a:noFill/>
        </p:spPr>
      </p:pic>
      <p:pic>
        <p:nvPicPr>
          <p:cNvPr id="7" name="Picture 4" descr="C:\Users\PC23\Desktop\Sajt\Logo fakulteta\Fakultet za menadžment3.jpg"/>
          <p:cNvPicPr>
            <a:picLocks noChangeAspect="1" noChangeArrowheads="1"/>
          </p:cNvPicPr>
          <p:nvPr/>
        </p:nvPicPr>
        <p:blipFill>
          <a:blip r:embed="rId3"/>
          <a:srcRect/>
          <a:stretch>
            <a:fillRect/>
          </a:stretch>
        </p:blipFill>
        <p:spPr bwMode="auto">
          <a:xfrm>
            <a:off x="7905750" y="152400"/>
            <a:ext cx="1092200" cy="2438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214422"/>
          </a:xfrm>
          <a:solidFill>
            <a:schemeClr val="bg2">
              <a:lumMod val="75000"/>
            </a:schemeClr>
          </a:solidFill>
        </p:spPr>
        <p:txBody>
          <a:bodyPr>
            <a:normAutofit fontScale="90000"/>
          </a:bodyPr>
          <a:lstStyle/>
          <a:p>
            <a:pPr algn="ctr" fontAlgn="auto">
              <a:spcAft>
                <a:spcPts val="0"/>
              </a:spcAft>
              <a:defRPr/>
            </a:pPr>
            <a:r>
              <a:rPr lang="sr-Latn-ME" sz="3600" b="1" i="1" dirty="0" smtClean="0">
                <a:effectLst>
                  <a:outerShdw blurRad="38100" dist="38100" dir="2700000" algn="tl">
                    <a:srgbClr val="000000">
                      <a:alpha val="43137"/>
                    </a:srgbClr>
                  </a:outerShdw>
                </a:effectLst>
              </a:rPr>
              <a:t>FMS - Tivat</a:t>
            </a:r>
            <a:r>
              <a:rPr lang="en-US" sz="3600" b="1" i="1" dirty="0" smtClean="0">
                <a:effectLst>
                  <a:outerShdw blurRad="38100" dist="38100" dir="2700000" algn="tl">
                    <a:srgbClr val="000000">
                      <a:alpha val="43137"/>
                    </a:srgbClr>
                  </a:outerShdw>
                </a:effectLst>
              </a:rPr>
              <a:t/>
            </a:r>
            <a:br>
              <a:rPr lang="en-US" sz="3600" b="1" i="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Faculty for Mediterranean</a:t>
            </a:r>
            <a:r>
              <a:rPr lang="sr-Latn-ME" sz="3600" b="1" i="1" dirty="0" smtClean="0">
                <a:effectLst>
                  <a:outerShdw blurRad="38100" dist="38100" dir="2700000" algn="tl">
                    <a:srgbClr val="000000">
                      <a:alpha val="43137"/>
                    </a:srgbClr>
                  </a:outerShdw>
                </a:effectLst>
              </a:rPr>
              <a:t> Business Studies</a:t>
            </a:r>
            <a:r>
              <a:rPr lang="en-US" sz="3600" b="1" i="1" dirty="0" smtClean="0">
                <a:effectLst>
                  <a:outerShdw blurRad="38100" dist="38100" dir="2700000" algn="tl">
                    <a:srgbClr val="000000">
                      <a:alpha val="43137"/>
                    </a:srgbClr>
                  </a:outerShdw>
                </a:effectLst>
              </a:rPr>
              <a:t> </a:t>
            </a:r>
            <a:br>
              <a:rPr lang="en-US" sz="3600" b="1" i="1" dirty="0" smtClean="0">
                <a:effectLst>
                  <a:outerShdw blurRad="38100" dist="38100" dir="2700000" algn="tl">
                    <a:srgbClr val="000000">
                      <a:alpha val="43137"/>
                    </a:srgbClr>
                  </a:outerShdw>
                </a:effectLst>
              </a:rPr>
            </a:br>
            <a:r>
              <a:rPr lang="en-US" sz="3600" b="1" i="1" dirty="0" err="1" smtClean="0">
                <a:effectLst>
                  <a:outerShdw blurRad="38100" dist="38100" dir="2700000" algn="tl">
                    <a:srgbClr val="000000">
                      <a:alpha val="43137"/>
                    </a:srgbClr>
                  </a:outerShdw>
                </a:effectLst>
              </a:rPr>
              <a:t>Tivat</a:t>
            </a:r>
            <a:r>
              <a:rPr lang="sr-Latn-ME" sz="3600" b="1" i="1" dirty="0" smtClean="0">
                <a:effectLst>
                  <a:outerShdw blurRad="38100" dist="38100" dir="2700000" algn="tl">
                    <a:srgbClr val="000000">
                      <a:alpha val="43137"/>
                    </a:srgbClr>
                  </a:outerShdw>
                </a:effectLst>
              </a:rPr>
              <a:t> - Montenegro</a:t>
            </a:r>
            <a:endParaRPr lang="en-US" sz="3600" b="1" i="1" dirty="0" smtClean="0">
              <a:effectLst>
                <a:outerShdw blurRad="38100" dist="38100" dir="2700000" algn="tl">
                  <a:srgbClr val="000000">
                    <a:alpha val="43137"/>
                  </a:srgbClr>
                </a:outerShdw>
              </a:effectLst>
            </a:endParaRPr>
          </a:p>
        </p:txBody>
      </p:sp>
      <p:sp>
        <p:nvSpPr>
          <p:cNvPr id="3075" name="Rectangle 3"/>
          <p:cNvSpPr>
            <a:spLocks noGrp="1" noChangeArrowheads="1"/>
          </p:cNvSpPr>
          <p:nvPr>
            <p:ph type="subTitle" idx="4294967295"/>
          </p:nvPr>
        </p:nvSpPr>
        <p:spPr>
          <a:xfrm>
            <a:off x="0" y="6357938"/>
            <a:ext cx="3357563" cy="500062"/>
          </a:xfrm>
        </p:spPr>
        <p:txBody>
          <a:bodyPr>
            <a:normAutofit lnSpcReduction="10000"/>
          </a:bodyPr>
          <a:lstStyle/>
          <a:p>
            <a:pPr marL="274320" indent="-274320" algn="ctr" fontAlgn="auto">
              <a:spcAft>
                <a:spcPts val="0"/>
              </a:spcAft>
              <a:buClr>
                <a:schemeClr val="accent3"/>
              </a:buClr>
              <a:buFont typeface="Wingdings 2"/>
              <a:buNone/>
              <a:defRPr/>
            </a:pPr>
            <a:endParaRPr lang="en-US" sz="2800" b="1" dirty="0" smtClean="0"/>
          </a:p>
        </p:txBody>
      </p:sp>
      <p:sp>
        <p:nvSpPr>
          <p:cNvPr id="15363" name="Oval 4"/>
          <p:cNvSpPr>
            <a:spLocks noChangeArrowheads="1"/>
          </p:cNvSpPr>
          <p:nvPr/>
        </p:nvSpPr>
        <p:spPr bwMode="ltGray">
          <a:xfrm>
            <a:off x="8001000" y="6302375"/>
            <a:ext cx="889000" cy="431800"/>
          </a:xfrm>
          <a:prstGeom prst="ellipse">
            <a:avLst/>
          </a:prstGeom>
          <a:solidFill>
            <a:schemeClr val="tx1"/>
          </a:solidFill>
          <a:ln w="9525">
            <a:noFill/>
            <a:round/>
            <a:headEnd/>
            <a:tailEnd/>
          </a:ln>
        </p:spPr>
        <p:txBody>
          <a:bodyPr wrap="none" anchor="ctr"/>
          <a:lstStyle/>
          <a:p>
            <a:pPr algn="ctr"/>
            <a:endParaRPr lang="en-US">
              <a:solidFill>
                <a:schemeClr val="bg1"/>
              </a:solidFill>
              <a:latin typeface="Constantia" pitchFamily="18" charset="0"/>
            </a:endParaRPr>
          </a:p>
        </p:txBody>
      </p:sp>
      <p:pic>
        <p:nvPicPr>
          <p:cNvPr id="15364" name="Picture 4" descr="http://www.telegraph.co.uk/inluxury/42723/1407923158177/portomontenegrojpg/ALTERNATES/w940-land/PortoMontenegro.jpg"/>
          <p:cNvPicPr>
            <a:picLocks noChangeAspect="1" noChangeArrowheads="1"/>
          </p:cNvPicPr>
          <p:nvPr/>
        </p:nvPicPr>
        <p:blipFill>
          <a:blip r:embed="rId2"/>
          <a:srcRect/>
          <a:stretch>
            <a:fillRect/>
          </a:stretch>
        </p:blipFill>
        <p:spPr bwMode="auto">
          <a:xfrm>
            <a:off x="0" y="1214438"/>
            <a:ext cx="9144000" cy="6072187"/>
          </a:xfrm>
          <a:prstGeom prst="rect">
            <a:avLst/>
          </a:prstGeom>
          <a:noFill/>
          <a:ln w="9525">
            <a:noFill/>
            <a:miter lim="800000"/>
            <a:headEnd/>
            <a:tailEnd/>
          </a:ln>
        </p:spPr>
      </p:pic>
      <p:pic>
        <p:nvPicPr>
          <p:cNvPr id="15365" name="Picture 7" descr="FMS-2"/>
          <p:cNvPicPr>
            <a:picLocks noChangeAspect="1" noChangeArrowheads="1"/>
          </p:cNvPicPr>
          <p:nvPr/>
        </p:nvPicPr>
        <p:blipFill>
          <a:blip r:embed="rId3"/>
          <a:srcRect/>
          <a:stretch>
            <a:fillRect/>
          </a:stretch>
        </p:blipFill>
        <p:spPr bwMode="auto">
          <a:xfrm>
            <a:off x="0" y="1143000"/>
            <a:ext cx="1071563"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25"/>
          </a:xfrm>
        </p:spPr>
        <p:txBody>
          <a:bodyPr>
            <a:normAutofit/>
          </a:bodyPr>
          <a:lstStyle/>
          <a:p>
            <a:pPr algn="ctr" fontAlgn="auto">
              <a:spcAft>
                <a:spcPts val="0"/>
              </a:spcAft>
              <a:defRPr/>
            </a:pPr>
            <a:r>
              <a:rPr lang="sr-Latn-ME" sz="3600" dirty="0" smtClean="0">
                <a:solidFill>
                  <a:schemeClr val="tx1">
                    <a:lumMod val="75000"/>
                  </a:schemeClr>
                </a:solidFill>
                <a:latin typeface="Georgia" pitchFamily="18" charset="0"/>
              </a:rPr>
              <a:t>UNDERGRADUATE STUDY PROGRAMS</a:t>
            </a:r>
            <a:endParaRPr lang="en-US" sz="3600" dirty="0"/>
          </a:p>
        </p:txBody>
      </p:sp>
      <p:sp>
        <p:nvSpPr>
          <p:cNvPr id="3" name="Content Placeholder 2"/>
          <p:cNvSpPr>
            <a:spLocks noGrp="1"/>
          </p:cNvSpPr>
          <p:nvPr>
            <p:ph idx="1"/>
          </p:nvPr>
        </p:nvSpPr>
        <p:spPr>
          <a:xfrm>
            <a:off x="457200" y="1000125"/>
            <a:ext cx="8229600" cy="5643563"/>
          </a:xfrm>
        </p:spPr>
        <p:txBody>
          <a:bodyPr>
            <a:normAutofit/>
          </a:bodyPr>
          <a:lstStyle/>
          <a:p>
            <a:pPr marL="274320" indent="-274320" fontAlgn="auto">
              <a:spcAft>
                <a:spcPts val="0"/>
              </a:spcAft>
              <a:buClr>
                <a:schemeClr val="accent3"/>
              </a:buClr>
              <a:buFont typeface="Wingdings 2"/>
              <a:buChar char=""/>
              <a:defRPr/>
            </a:pPr>
            <a:r>
              <a:rPr lang="en-US" sz="2400" dirty="0" smtClean="0">
                <a:solidFill>
                  <a:schemeClr val="tx1">
                    <a:lumMod val="75000"/>
                  </a:schemeClr>
                </a:solidFill>
                <a:latin typeface="Georgia" pitchFamily="18" charset="0"/>
              </a:rPr>
              <a:t>F</a:t>
            </a:r>
            <a:r>
              <a:rPr lang="sr-Latn-ME" sz="2400" dirty="0" smtClean="0">
                <a:solidFill>
                  <a:schemeClr val="tx1">
                    <a:lumMod val="75000"/>
                  </a:schemeClr>
                </a:solidFill>
                <a:latin typeface="Georgia" pitchFamily="18" charset="0"/>
              </a:rPr>
              <a:t>aculty </a:t>
            </a:r>
            <a:r>
              <a:rPr lang="en-US" sz="2400" dirty="0" smtClean="0">
                <a:solidFill>
                  <a:schemeClr val="tx1">
                    <a:lumMod val="75000"/>
                  </a:schemeClr>
                </a:solidFill>
                <a:latin typeface="Georgia" pitchFamily="18" charset="0"/>
              </a:rPr>
              <a:t> </a:t>
            </a:r>
            <a:r>
              <a:rPr lang="sr-Latn-ME" sz="2400" dirty="0" smtClean="0">
                <a:solidFill>
                  <a:schemeClr val="tx1">
                    <a:lumMod val="75000"/>
                  </a:schemeClr>
                </a:solidFill>
                <a:latin typeface="Georgia" pitchFamily="18" charset="0"/>
              </a:rPr>
              <a:t>is l</a:t>
            </a:r>
            <a:r>
              <a:rPr lang="en-US" sz="2400" dirty="0" err="1" smtClean="0">
                <a:solidFill>
                  <a:schemeClr val="tx1">
                    <a:lumMod val="75000"/>
                  </a:schemeClr>
                </a:solidFill>
                <a:latin typeface="Georgia" pitchFamily="18" charset="0"/>
              </a:rPr>
              <a:t>icensed</a:t>
            </a:r>
            <a:r>
              <a:rPr lang="en-US" sz="2400" dirty="0" smtClean="0">
                <a:solidFill>
                  <a:schemeClr val="tx1">
                    <a:lumMod val="75000"/>
                  </a:schemeClr>
                </a:solidFill>
                <a:latin typeface="Georgia" pitchFamily="18" charset="0"/>
              </a:rPr>
              <a:t> and reaccredited for </a:t>
            </a:r>
            <a:r>
              <a:rPr lang="sr-Latn-ME" sz="2400" dirty="0" smtClean="0">
                <a:solidFill>
                  <a:schemeClr val="tx1">
                    <a:lumMod val="75000"/>
                  </a:schemeClr>
                </a:solidFill>
                <a:latin typeface="Georgia" pitchFamily="18" charset="0"/>
              </a:rPr>
              <a:t>the </a:t>
            </a:r>
            <a:r>
              <a:rPr lang="en-US" sz="2400" dirty="0" smtClean="0">
                <a:solidFill>
                  <a:schemeClr val="tx1">
                    <a:lumMod val="75000"/>
                  </a:schemeClr>
                </a:solidFill>
                <a:latin typeface="Georgia" pitchFamily="18" charset="0"/>
              </a:rPr>
              <a:t>contemporary study courses of undergraduate studies in the field</a:t>
            </a:r>
            <a:r>
              <a:rPr lang="sr-Latn-ME" sz="2400" dirty="0" smtClean="0">
                <a:solidFill>
                  <a:schemeClr val="tx1">
                    <a:lumMod val="75000"/>
                  </a:schemeClr>
                </a:solidFill>
                <a:latin typeface="Georgia" pitchFamily="18" charset="0"/>
              </a:rPr>
              <a:t> of</a:t>
            </a:r>
            <a:r>
              <a:rPr lang="en-US" sz="2400" dirty="0" smtClean="0">
                <a:solidFill>
                  <a:schemeClr val="tx1">
                    <a:lumMod val="75000"/>
                  </a:schemeClr>
                </a:solidFill>
                <a:latin typeface="Georgia" pitchFamily="18" charset="0"/>
              </a:rPr>
              <a:t>:</a:t>
            </a:r>
            <a:endParaRPr lang="sr-Latn-ME" sz="2400" dirty="0" smtClean="0">
              <a:solidFill>
                <a:schemeClr val="tx1">
                  <a:lumMod val="75000"/>
                </a:schemeClr>
              </a:solidFill>
              <a:latin typeface="Georgia" pitchFamily="18" charset="0"/>
            </a:endParaRPr>
          </a:p>
          <a:p>
            <a:pPr marL="274320" indent="-274320" fontAlgn="auto">
              <a:spcAft>
                <a:spcPts val="0"/>
              </a:spcAft>
              <a:buClr>
                <a:schemeClr val="accent3"/>
              </a:buClr>
              <a:buFont typeface="Wingdings 2"/>
              <a:buChar char=""/>
              <a:defRPr/>
            </a:pPr>
            <a:endParaRPr lang="en-US" dirty="0"/>
          </a:p>
        </p:txBody>
      </p:sp>
      <p:pic>
        <p:nvPicPr>
          <p:cNvPr id="4" name="Diagram 3"/>
          <p:cNvPicPr>
            <a:picLocks noChangeArrowheads="1"/>
          </p:cNvPicPr>
          <p:nvPr/>
        </p:nvPicPr>
        <p:blipFill>
          <a:blip r:embed="rId2"/>
          <a:srcRect/>
          <a:stretch>
            <a:fillRect/>
          </a:stretch>
        </p:blipFill>
        <p:spPr bwMode="auto">
          <a:xfrm>
            <a:off x="354013" y="2408238"/>
            <a:ext cx="8435975" cy="43037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0"/>
            <a:ext cx="9001125" cy="1428750"/>
          </a:xfrm>
        </p:spPr>
        <p:txBody>
          <a:bodyPr>
            <a:normAutofit fontScale="90000"/>
          </a:bodyPr>
          <a:lstStyle/>
          <a:p>
            <a:pPr algn="ctr" fontAlgn="auto">
              <a:spcAft>
                <a:spcPts val="0"/>
              </a:spcAft>
              <a:defRPr/>
            </a:pPr>
            <a:r>
              <a:rPr lang="sr-Latn-ME" dirty="0" smtClean="0">
                <a:solidFill>
                  <a:schemeClr val="tx1">
                    <a:lumMod val="75000"/>
                  </a:schemeClr>
                </a:solidFill>
                <a:latin typeface="Georgia" pitchFamily="18" charset="0"/>
              </a:rPr>
              <a:t>POSTGRADUATE STUDY PROGRAMS</a:t>
            </a:r>
            <a:endParaRPr lang="en-US" dirty="0"/>
          </a:p>
        </p:txBody>
      </p:sp>
      <p:sp>
        <p:nvSpPr>
          <p:cNvPr id="3" name="Content Placeholder 2"/>
          <p:cNvSpPr>
            <a:spLocks noGrp="1"/>
          </p:cNvSpPr>
          <p:nvPr>
            <p:ph idx="1"/>
          </p:nvPr>
        </p:nvSpPr>
        <p:spPr>
          <a:xfrm>
            <a:off x="457200" y="1428750"/>
            <a:ext cx="8229600" cy="4895850"/>
          </a:xfrm>
        </p:spPr>
        <p:txBody>
          <a:bodyPr>
            <a:normAutofit/>
          </a:bodyPr>
          <a:lstStyle/>
          <a:p>
            <a:pPr marL="274320" indent="-274320" fontAlgn="auto">
              <a:spcAft>
                <a:spcPts val="0"/>
              </a:spcAft>
              <a:buClr>
                <a:schemeClr val="accent3"/>
              </a:buClr>
              <a:buFont typeface="Wingdings 2"/>
              <a:buChar char=""/>
              <a:defRPr/>
            </a:pPr>
            <a:r>
              <a:rPr lang="en-US" sz="2400" dirty="0" smtClean="0">
                <a:solidFill>
                  <a:schemeClr val="tx1">
                    <a:lumMod val="75000"/>
                  </a:schemeClr>
                </a:solidFill>
                <a:latin typeface="Georgia" pitchFamily="18" charset="0"/>
              </a:rPr>
              <a:t>F</a:t>
            </a:r>
            <a:r>
              <a:rPr lang="sr-Latn-ME" sz="2400" dirty="0" smtClean="0">
                <a:solidFill>
                  <a:schemeClr val="tx1">
                    <a:lumMod val="75000"/>
                  </a:schemeClr>
                </a:solidFill>
                <a:latin typeface="Georgia" pitchFamily="18" charset="0"/>
              </a:rPr>
              <a:t>aculty </a:t>
            </a:r>
            <a:r>
              <a:rPr lang="en-US" sz="2400" dirty="0" smtClean="0">
                <a:solidFill>
                  <a:schemeClr val="tx1">
                    <a:lumMod val="75000"/>
                  </a:schemeClr>
                </a:solidFill>
                <a:latin typeface="Georgia" pitchFamily="18" charset="0"/>
              </a:rPr>
              <a:t> </a:t>
            </a:r>
            <a:r>
              <a:rPr lang="sr-Latn-ME" sz="2400" dirty="0" smtClean="0">
                <a:solidFill>
                  <a:schemeClr val="tx1">
                    <a:lumMod val="75000"/>
                  </a:schemeClr>
                </a:solidFill>
                <a:latin typeface="Georgia" pitchFamily="18" charset="0"/>
              </a:rPr>
              <a:t>is l</a:t>
            </a:r>
            <a:r>
              <a:rPr lang="en-US" sz="2400" dirty="0" err="1" smtClean="0">
                <a:solidFill>
                  <a:schemeClr val="tx1">
                    <a:lumMod val="75000"/>
                  </a:schemeClr>
                </a:solidFill>
                <a:latin typeface="Georgia" pitchFamily="18" charset="0"/>
              </a:rPr>
              <a:t>icensed</a:t>
            </a:r>
            <a:r>
              <a:rPr lang="en-US" sz="2400" dirty="0" smtClean="0">
                <a:solidFill>
                  <a:schemeClr val="tx1">
                    <a:lumMod val="75000"/>
                  </a:schemeClr>
                </a:solidFill>
                <a:latin typeface="Georgia" pitchFamily="18" charset="0"/>
              </a:rPr>
              <a:t> for </a:t>
            </a:r>
            <a:r>
              <a:rPr lang="sr-Latn-ME" sz="2400" dirty="0" smtClean="0">
                <a:solidFill>
                  <a:schemeClr val="tx1">
                    <a:lumMod val="75000"/>
                  </a:schemeClr>
                </a:solidFill>
                <a:latin typeface="Georgia" pitchFamily="18" charset="0"/>
              </a:rPr>
              <a:t>the </a:t>
            </a:r>
            <a:r>
              <a:rPr lang="en-US" sz="2400" dirty="0" smtClean="0">
                <a:solidFill>
                  <a:schemeClr val="tx1">
                    <a:lumMod val="75000"/>
                  </a:schemeClr>
                </a:solidFill>
                <a:latin typeface="Georgia" pitchFamily="18" charset="0"/>
              </a:rPr>
              <a:t>contemporary study courses of postgraduate specialist and </a:t>
            </a:r>
            <a:r>
              <a:rPr lang="sr-Latn-ME" sz="2400" dirty="0" smtClean="0">
                <a:solidFill>
                  <a:schemeClr val="tx1">
                    <a:lumMod val="75000"/>
                  </a:schemeClr>
                </a:solidFill>
                <a:latin typeface="Georgia" pitchFamily="18" charset="0"/>
              </a:rPr>
              <a:t>m</a:t>
            </a:r>
            <a:r>
              <a:rPr lang="en-US" sz="2400" dirty="0" smtClean="0">
                <a:solidFill>
                  <a:schemeClr val="tx1">
                    <a:lumMod val="75000"/>
                  </a:schemeClr>
                </a:solidFill>
                <a:latin typeface="Georgia" pitchFamily="18" charset="0"/>
              </a:rPr>
              <a:t>aster’s studies in the field</a:t>
            </a:r>
            <a:r>
              <a:rPr lang="sr-Latn-ME" sz="2400" dirty="0" smtClean="0">
                <a:solidFill>
                  <a:schemeClr val="tx1">
                    <a:lumMod val="75000"/>
                  </a:schemeClr>
                </a:solidFill>
                <a:latin typeface="Georgia" pitchFamily="18" charset="0"/>
              </a:rPr>
              <a:t> of Business Management.</a:t>
            </a:r>
          </a:p>
          <a:p>
            <a:pPr marL="274320" indent="-274320" fontAlgn="auto">
              <a:spcAft>
                <a:spcPts val="0"/>
              </a:spcAft>
              <a:buClr>
                <a:schemeClr val="accent3"/>
              </a:buClr>
              <a:buFont typeface="Wingdings 2"/>
              <a:buChar char=""/>
              <a:defRPr/>
            </a:pPr>
            <a:endParaRPr lang="en-US" dirty="0"/>
          </a:p>
        </p:txBody>
      </p:sp>
      <p:pic>
        <p:nvPicPr>
          <p:cNvPr id="4" name="Diagram 3"/>
          <p:cNvPicPr>
            <a:picLocks noChangeArrowheads="1"/>
          </p:cNvPicPr>
          <p:nvPr/>
        </p:nvPicPr>
        <p:blipFill>
          <a:blip r:embed="rId2"/>
          <a:srcRect/>
          <a:stretch>
            <a:fillRect/>
          </a:stretch>
        </p:blipFill>
        <p:spPr bwMode="auto">
          <a:xfrm>
            <a:off x="566738" y="2767013"/>
            <a:ext cx="8223250" cy="341471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7188"/>
            <a:ext cx="8929688" cy="1143000"/>
          </a:xfrm>
        </p:spPr>
        <p:txBody>
          <a:bodyPr>
            <a:normAutofit/>
          </a:bodyPr>
          <a:lstStyle/>
          <a:p>
            <a:pPr algn="ctr" fontAlgn="auto">
              <a:spcAft>
                <a:spcPts val="0"/>
              </a:spcAft>
              <a:defRPr/>
            </a:pPr>
            <a:r>
              <a:rPr lang="sr-Latn-ME" dirty="0" smtClean="0">
                <a:solidFill>
                  <a:schemeClr val="tx1">
                    <a:lumMod val="75000"/>
                  </a:schemeClr>
                </a:solidFill>
                <a:latin typeface="Georgia" pitchFamily="18" charset="0"/>
              </a:rPr>
              <a:t>SCHOLARSHIP FEE</a:t>
            </a:r>
            <a:endParaRPr lang="en-US" dirty="0"/>
          </a:p>
        </p:txBody>
      </p:sp>
      <p:sp>
        <p:nvSpPr>
          <p:cNvPr id="3" name="Content Placeholder 2"/>
          <p:cNvSpPr>
            <a:spLocks noGrp="1"/>
          </p:cNvSpPr>
          <p:nvPr>
            <p:ph idx="4294967295"/>
          </p:nvPr>
        </p:nvSpPr>
        <p:spPr>
          <a:xfrm>
            <a:off x="0" y="1935163"/>
            <a:ext cx="9144000" cy="4389437"/>
          </a:xfrm>
        </p:spPr>
        <p:txBody>
          <a:bodyPr>
            <a:normAutofit/>
          </a:bodyPr>
          <a:lstStyle/>
          <a:p>
            <a:pPr marL="274320" indent="-274320" fontAlgn="auto">
              <a:spcAft>
                <a:spcPts val="0"/>
              </a:spcAft>
              <a:buClr>
                <a:schemeClr val="accent3"/>
              </a:buClr>
              <a:buFont typeface="Wingdings 2"/>
              <a:buChar char=""/>
              <a:defRPr/>
            </a:pPr>
            <a:r>
              <a:rPr lang="en-US" sz="2800" dirty="0" smtClean="0">
                <a:latin typeface="Georgia" pitchFamily="18" charset="0"/>
              </a:rPr>
              <a:t>Total annual tuition fee per study level:</a:t>
            </a:r>
          </a:p>
          <a:p>
            <a:pPr marL="0" indent="0" fontAlgn="auto">
              <a:spcBef>
                <a:spcPts val="0"/>
              </a:spcBef>
              <a:spcAft>
                <a:spcPts val="0"/>
              </a:spcAft>
              <a:buClrTx/>
              <a:buSzTx/>
              <a:buFont typeface="Wingdings 2"/>
              <a:buNone/>
              <a:defRPr/>
            </a:pPr>
            <a:endParaRPr lang="sr-Latn-ME" sz="1600" kern="0" dirty="0" smtClean="0">
              <a:solidFill>
                <a:srgbClr val="19426B">
                  <a:lumMod val="75000"/>
                </a:srgbClr>
              </a:solidFill>
            </a:endParaRPr>
          </a:p>
          <a:p>
            <a:pPr marL="274320" indent="-274320" fontAlgn="auto">
              <a:spcAft>
                <a:spcPts val="0"/>
              </a:spcAft>
              <a:buClr>
                <a:schemeClr val="accent3"/>
              </a:buClr>
              <a:buFont typeface="Wingdings 2"/>
              <a:buNone/>
              <a:defRPr/>
            </a:pPr>
            <a:endParaRPr lang="en-US" dirty="0"/>
          </a:p>
        </p:txBody>
      </p:sp>
      <p:pic>
        <p:nvPicPr>
          <p:cNvPr id="4" name="Diagram 3"/>
          <p:cNvPicPr>
            <a:picLocks noChangeArrowheads="1"/>
          </p:cNvPicPr>
          <p:nvPr/>
        </p:nvPicPr>
        <p:blipFill>
          <a:blip r:embed="rId2"/>
          <a:srcRect/>
          <a:stretch>
            <a:fillRect/>
          </a:stretch>
        </p:blipFill>
        <p:spPr bwMode="auto">
          <a:xfrm>
            <a:off x="195263" y="2493963"/>
            <a:ext cx="5462587" cy="4156075"/>
          </a:xfrm>
          <a:prstGeom prst="rect">
            <a:avLst/>
          </a:prstGeom>
          <a:noFill/>
        </p:spPr>
      </p:pic>
      <p:pic>
        <p:nvPicPr>
          <p:cNvPr id="45060" name="Picture 4" descr="Rezultat slika za students transparent"/>
          <p:cNvPicPr>
            <a:picLocks noChangeAspect="1" noChangeArrowheads="1"/>
          </p:cNvPicPr>
          <p:nvPr/>
        </p:nvPicPr>
        <p:blipFill>
          <a:blip r:embed="rId3"/>
          <a:srcRect/>
          <a:stretch>
            <a:fillRect/>
          </a:stretch>
        </p:blipFill>
        <p:spPr bwMode="auto">
          <a:xfrm>
            <a:off x="5672138" y="2571750"/>
            <a:ext cx="3416300" cy="39290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14438"/>
          </a:xfrm>
        </p:spPr>
        <p:txBody>
          <a:bodyPr>
            <a:normAutofit/>
          </a:bodyPr>
          <a:lstStyle/>
          <a:p>
            <a:pPr algn="ctr" fontAlgn="auto">
              <a:spcAft>
                <a:spcPts val="0"/>
              </a:spcAft>
              <a:defRPr/>
            </a:pPr>
            <a:r>
              <a:rPr lang="sr-Latn-ME" sz="3600" dirty="0" smtClean="0">
                <a:solidFill>
                  <a:schemeClr val="tx1">
                    <a:lumMod val="75000"/>
                  </a:schemeClr>
                </a:solidFill>
                <a:latin typeface="Georgia" pitchFamily="18" charset="0"/>
              </a:rPr>
              <a:t>COLLABORATION AND </a:t>
            </a:r>
            <a:br>
              <a:rPr lang="sr-Latn-ME" sz="3600" dirty="0" smtClean="0">
                <a:solidFill>
                  <a:schemeClr val="tx1">
                    <a:lumMod val="75000"/>
                  </a:schemeClr>
                </a:solidFill>
                <a:latin typeface="Georgia" pitchFamily="18" charset="0"/>
              </a:rPr>
            </a:br>
            <a:r>
              <a:rPr lang="sr-Latn-ME" sz="3600" dirty="0" smtClean="0">
                <a:solidFill>
                  <a:schemeClr val="tx1">
                    <a:lumMod val="75000"/>
                  </a:schemeClr>
                </a:solidFill>
                <a:latin typeface="Georgia" pitchFamily="18" charset="0"/>
              </a:rPr>
              <a:t>EMPLOYMENT OPPORTUNITIES</a:t>
            </a:r>
            <a:endParaRPr lang="en-US" sz="3600" dirty="0"/>
          </a:p>
        </p:txBody>
      </p:sp>
      <p:sp>
        <p:nvSpPr>
          <p:cNvPr id="3" name="Content Placeholder 2"/>
          <p:cNvSpPr>
            <a:spLocks noGrp="1"/>
          </p:cNvSpPr>
          <p:nvPr>
            <p:ph sz="half" idx="4294967295"/>
          </p:nvPr>
        </p:nvSpPr>
        <p:spPr>
          <a:xfrm>
            <a:off x="0" y="1357313"/>
            <a:ext cx="2500313" cy="5500687"/>
          </a:xfrm>
        </p:spPr>
        <p:txBody>
          <a:bodyPr>
            <a:normAutofit/>
          </a:bodyPr>
          <a:lstStyle/>
          <a:p>
            <a:pPr marL="274320" indent="-274320" fontAlgn="auto">
              <a:spcAft>
                <a:spcPts val="0"/>
              </a:spcAft>
              <a:buClr>
                <a:schemeClr val="accent3"/>
              </a:buClr>
              <a:buFont typeface="Wingdings 2"/>
              <a:buChar char=""/>
              <a:defRPr/>
            </a:pPr>
            <a:r>
              <a:rPr lang="sr-Latn-ME" sz="2000" dirty="0" smtClean="0">
                <a:solidFill>
                  <a:schemeClr val="tx1">
                    <a:lumMod val="75000"/>
                  </a:schemeClr>
                </a:solidFill>
                <a:latin typeface="Georgia" pitchFamily="18" charset="0"/>
              </a:rPr>
              <a:t>E</a:t>
            </a:r>
            <a:r>
              <a:rPr lang="en-US" sz="2000" dirty="0" err="1" smtClean="0">
                <a:solidFill>
                  <a:schemeClr val="tx1">
                    <a:lumMod val="75000"/>
                  </a:schemeClr>
                </a:solidFill>
                <a:latin typeface="Georgia" pitchFamily="18" charset="0"/>
              </a:rPr>
              <a:t>ducational</a:t>
            </a:r>
            <a:r>
              <a:rPr lang="en-US" sz="2000" dirty="0" smtClean="0">
                <a:solidFill>
                  <a:schemeClr val="tx1">
                    <a:lumMod val="75000"/>
                  </a:schemeClr>
                </a:solidFill>
                <a:latin typeface="Georgia" pitchFamily="18" charset="0"/>
              </a:rPr>
              <a:t> profiling is created so that our graduates </a:t>
            </a:r>
            <a:r>
              <a:rPr lang="sr-Latn-ME" sz="2000" dirty="0" smtClean="0">
                <a:solidFill>
                  <a:schemeClr val="tx1">
                    <a:lumMod val="75000"/>
                  </a:schemeClr>
                </a:solidFill>
                <a:latin typeface="Georgia" pitchFamily="18" charset="0"/>
              </a:rPr>
              <a:t>have </a:t>
            </a:r>
            <a:r>
              <a:rPr lang="en-US" sz="2000" dirty="0" smtClean="0">
                <a:solidFill>
                  <a:schemeClr val="tx1">
                    <a:lumMod val="75000"/>
                  </a:schemeClr>
                </a:solidFill>
                <a:latin typeface="Georgia" pitchFamily="18" charset="0"/>
              </a:rPr>
              <a:t>the opportunity of employment in major tourism projects </a:t>
            </a:r>
            <a:r>
              <a:rPr lang="sr-Latn-ME" sz="2000" dirty="0" smtClean="0">
                <a:solidFill>
                  <a:schemeClr val="tx1">
                    <a:lumMod val="75000"/>
                  </a:schemeClr>
                </a:solidFill>
                <a:latin typeface="Georgia" pitchFamily="18" charset="0"/>
              </a:rPr>
              <a:t>in the area of Herceg Novi, </a:t>
            </a:r>
            <a:r>
              <a:rPr lang="en-US" sz="2000" dirty="0" smtClean="0">
                <a:solidFill>
                  <a:schemeClr val="tx1">
                    <a:lumMod val="75000"/>
                  </a:schemeClr>
                </a:solidFill>
                <a:latin typeface="Georgia" pitchFamily="18" charset="0"/>
              </a:rPr>
              <a:t>such as luxury resort</a:t>
            </a:r>
            <a:r>
              <a:rPr lang="sr-Latn-ME" sz="2000" dirty="0" smtClean="0">
                <a:solidFill>
                  <a:schemeClr val="tx1">
                    <a:lumMod val="75000"/>
                  </a:schemeClr>
                </a:solidFill>
                <a:latin typeface="Georgia" pitchFamily="18" charset="0"/>
              </a:rPr>
              <a:t>s</a:t>
            </a:r>
            <a:r>
              <a:rPr lang="en-US" sz="2000" dirty="0" smtClean="0">
                <a:solidFill>
                  <a:schemeClr val="tx1">
                    <a:lumMod val="75000"/>
                  </a:schemeClr>
                </a:solidFill>
                <a:latin typeface="Georgia" pitchFamily="18" charset="0"/>
              </a:rPr>
              <a:t> </a:t>
            </a:r>
            <a:r>
              <a:rPr lang="sr-Latn-ME" sz="2000" dirty="0" smtClean="0">
                <a:solidFill>
                  <a:schemeClr val="tx1">
                    <a:lumMod val="75000"/>
                  </a:schemeClr>
                </a:solidFill>
                <a:latin typeface="Georgia" pitchFamily="18" charset="0"/>
              </a:rPr>
              <a:t>„</a:t>
            </a:r>
            <a:r>
              <a:rPr lang="en-US" sz="2000" dirty="0" err="1" smtClean="0">
                <a:solidFill>
                  <a:schemeClr val="tx1">
                    <a:lumMod val="75000"/>
                  </a:schemeClr>
                </a:solidFill>
                <a:latin typeface="Georgia" pitchFamily="18" charset="0"/>
              </a:rPr>
              <a:t>Lustica</a:t>
            </a:r>
            <a:r>
              <a:rPr lang="en-US" sz="2000" dirty="0" smtClean="0">
                <a:solidFill>
                  <a:schemeClr val="tx1">
                    <a:lumMod val="75000"/>
                  </a:schemeClr>
                </a:solidFill>
                <a:latin typeface="Georgia" pitchFamily="18" charset="0"/>
              </a:rPr>
              <a:t> Bay</a:t>
            </a:r>
            <a:r>
              <a:rPr lang="sr-Latn-ME" sz="2000" dirty="0" smtClean="0">
                <a:solidFill>
                  <a:schemeClr val="tx1">
                    <a:lumMod val="75000"/>
                  </a:schemeClr>
                </a:solidFill>
                <a:latin typeface="Georgia" pitchFamily="18" charset="0"/>
              </a:rPr>
              <a:t>“, „</a:t>
            </a:r>
            <a:r>
              <a:rPr lang="en-US" sz="2000" dirty="0" err="1" smtClean="0">
                <a:solidFill>
                  <a:schemeClr val="tx1">
                    <a:lumMod val="75000"/>
                  </a:schemeClr>
                </a:solidFill>
                <a:latin typeface="Georgia" pitchFamily="18" charset="0"/>
              </a:rPr>
              <a:t>Porton</a:t>
            </a:r>
            <a:r>
              <a:rPr lang="sr-Latn-ME" sz="2000" dirty="0" smtClean="0">
                <a:solidFill>
                  <a:schemeClr val="tx1">
                    <a:lumMod val="75000"/>
                  </a:schemeClr>
                </a:solidFill>
                <a:latin typeface="Georgia" pitchFamily="18" charset="0"/>
              </a:rPr>
              <a:t>ovi“</a:t>
            </a:r>
            <a:r>
              <a:rPr lang="en-US" sz="2000" dirty="0" smtClean="0">
                <a:solidFill>
                  <a:schemeClr val="tx1">
                    <a:lumMod val="75000"/>
                  </a:schemeClr>
                </a:solidFill>
                <a:latin typeface="Georgia" pitchFamily="18" charset="0"/>
              </a:rPr>
              <a:t> </a:t>
            </a:r>
            <a:r>
              <a:rPr lang="sr-Latn-ME" sz="2000" dirty="0" smtClean="0">
                <a:solidFill>
                  <a:schemeClr val="tx1">
                    <a:lumMod val="75000"/>
                  </a:schemeClr>
                </a:solidFill>
                <a:latin typeface="Georgia" pitchFamily="18" charset="0"/>
              </a:rPr>
              <a:t>and „</a:t>
            </a:r>
            <a:r>
              <a:rPr lang="en-US" sz="2000" dirty="0" err="1" smtClean="0">
                <a:solidFill>
                  <a:schemeClr val="tx1">
                    <a:lumMod val="75000"/>
                  </a:schemeClr>
                </a:solidFill>
                <a:latin typeface="Georgia" pitchFamily="18" charset="0"/>
              </a:rPr>
              <a:t>Lazure</a:t>
            </a:r>
            <a:r>
              <a:rPr lang="en-US" sz="2000" dirty="0" smtClean="0">
                <a:solidFill>
                  <a:schemeClr val="tx1">
                    <a:lumMod val="75000"/>
                  </a:schemeClr>
                </a:solidFill>
                <a:latin typeface="Georgia" pitchFamily="18" charset="0"/>
              </a:rPr>
              <a:t> Marina &amp; Hotel</a:t>
            </a:r>
            <a:r>
              <a:rPr lang="sr-Latn-ME" sz="2000" dirty="0" smtClean="0">
                <a:solidFill>
                  <a:schemeClr val="tx1">
                    <a:lumMod val="75000"/>
                  </a:schemeClr>
                </a:solidFill>
                <a:latin typeface="Georgia" pitchFamily="18" charset="0"/>
              </a:rPr>
              <a:t>“.</a:t>
            </a:r>
            <a:endParaRPr lang="en-US" sz="2000" dirty="0" smtClean="0">
              <a:solidFill>
                <a:schemeClr val="tx1">
                  <a:lumMod val="75000"/>
                </a:schemeClr>
              </a:solidFill>
              <a:latin typeface="Georgia" pitchFamily="18" charset="0"/>
            </a:endParaRPr>
          </a:p>
          <a:p>
            <a:pPr marL="274320" indent="-274320" fontAlgn="auto">
              <a:spcAft>
                <a:spcPts val="0"/>
              </a:spcAft>
              <a:buClr>
                <a:schemeClr val="accent3"/>
              </a:buClr>
              <a:buFont typeface="Wingdings 2"/>
              <a:buChar char=""/>
              <a:defRPr/>
            </a:pPr>
            <a:endParaRPr lang="en-US" dirty="0"/>
          </a:p>
        </p:txBody>
      </p:sp>
      <p:pic>
        <p:nvPicPr>
          <p:cNvPr id="46083" name="Picture 4" descr="http://www.simes.me/fajlovi/simesing/attach_fajlovi/eng/projects/2014/05/jpg/kumbor_slika_za_sajt.jpg"/>
          <p:cNvPicPr>
            <a:picLocks noChangeAspect="1" noChangeArrowheads="1"/>
          </p:cNvPicPr>
          <p:nvPr/>
        </p:nvPicPr>
        <p:blipFill>
          <a:blip r:embed="rId2"/>
          <a:srcRect/>
          <a:stretch>
            <a:fillRect/>
          </a:stretch>
        </p:blipFill>
        <p:spPr bwMode="auto">
          <a:xfrm>
            <a:off x="2571750" y="1214438"/>
            <a:ext cx="6572250" cy="56435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29688" cy="1071563"/>
          </a:xfrm>
        </p:spPr>
        <p:txBody>
          <a:bodyPr>
            <a:normAutofit/>
          </a:bodyPr>
          <a:lstStyle/>
          <a:p>
            <a:pPr algn="ctr" fontAlgn="auto">
              <a:spcAft>
                <a:spcPts val="0"/>
              </a:spcAft>
              <a:defRPr/>
            </a:pPr>
            <a:r>
              <a:rPr lang="sr-Latn-ME" dirty="0" smtClean="0">
                <a:solidFill>
                  <a:schemeClr val="tx1">
                    <a:lumMod val="75000"/>
                  </a:schemeClr>
                </a:solidFill>
                <a:latin typeface="Georgia" pitchFamily="18" charset="0"/>
              </a:rPr>
              <a:t>CONTACT  INFORMATION</a:t>
            </a:r>
            <a:endParaRPr lang="en-US" dirty="0"/>
          </a:p>
        </p:txBody>
      </p:sp>
      <p:sp>
        <p:nvSpPr>
          <p:cNvPr id="4" name="Content Placeholder 3"/>
          <p:cNvSpPr>
            <a:spLocks noGrp="1"/>
          </p:cNvSpPr>
          <p:nvPr>
            <p:ph sz="half" idx="4294967295"/>
          </p:nvPr>
        </p:nvSpPr>
        <p:spPr>
          <a:xfrm>
            <a:off x="0" y="1714500"/>
            <a:ext cx="4286250" cy="5143500"/>
          </a:xfrm>
        </p:spPr>
        <p:txBody>
          <a:bodyPr>
            <a:normAutofit fontScale="85000" lnSpcReduction="10000"/>
          </a:bodyPr>
          <a:lstStyle/>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AD</a:t>
            </a:r>
            <a:r>
              <a:rPr lang="sr-Latn-ME" sz="2400" dirty="0" smtClean="0">
                <a:solidFill>
                  <a:schemeClr val="tx1">
                    <a:lumMod val="75000"/>
                  </a:schemeClr>
                </a:solidFill>
                <a:latin typeface="Georgia" pitchFamily="18" charset="0"/>
              </a:rPr>
              <a:t>D</a:t>
            </a:r>
            <a:r>
              <a:rPr lang="en-US" sz="2400" dirty="0" smtClean="0">
                <a:solidFill>
                  <a:schemeClr val="tx1">
                    <a:lumMod val="75000"/>
                  </a:schemeClr>
                </a:solidFill>
                <a:latin typeface="Georgia" pitchFamily="18" charset="0"/>
              </a:rPr>
              <a:t>RES</a:t>
            </a:r>
            <a:r>
              <a:rPr lang="sr-Latn-ME" sz="2400" dirty="0" smtClean="0">
                <a:solidFill>
                  <a:schemeClr val="tx1">
                    <a:lumMod val="75000"/>
                  </a:schemeClr>
                </a:solidFill>
                <a:latin typeface="Georgia" pitchFamily="18" charset="0"/>
              </a:rPr>
              <a:t>S</a:t>
            </a:r>
          </a:p>
          <a:p>
            <a:pPr marL="0" indent="363538" fontAlgn="auto">
              <a:spcAft>
                <a:spcPts val="0"/>
              </a:spcAft>
              <a:buClr>
                <a:schemeClr val="accent3"/>
              </a:buClr>
              <a:buFont typeface="Wingdings" pitchFamily="2" charset="2"/>
              <a:buNone/>
              <a:defRPr/>
            </a:pPr>
            <a:r>
              <a:rPr lang="sr-Latn-ME" sz="2400" dirty="0" smtClean="0">
                <a:solidFill>
                  <a:schemeClr val="tx1">
                    <a:lumMod val="75000"/>
                  </a:schemeClr>
                </a:solidFill>
                <a:latin typeface="Georgia" pitchFamily="18" charset="0"/>
              </a:rPr>
              <a:t>Faculty of Management</a:t>
            </a:r>
            <a:r>
              <a:rPr lang="en-US" sz="2400" dirty="0" smtClean="0">
                <a:solidFill>
                  <a:schemeClr val="tx1">
                    <a:lumMod val="75000"/>
                  </a:schemeClr>
                </a:solidFill>
                <a:latin typeface="Georgia" pitchFamily="18" charset="0"/>
              </a:rPr>
              <a:t>, </a:t>
            </a: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r>
              <a:rPr lang="en-US" sz="2400" dirty="0" err="1" smtClean="0">
                <a:solidFill>
                  <a:schemeClr val="tx1">
                    <a:lumMod val="75000"/>
                  </a:schemeClr>
                </a:solidFill>
                <a:latin typeface="Georgia" pitchFamily="18" charset="0"/>
              </a:rPr>
              <a:t>Norveška</a:t>
            </a:r>
            <a:r>
              <a:rPr lang="en-US" sz="2400" dirty="0" smtClean="0">
                <a:solidFill>
                  <a:schemeClr val="tx1">
                    <a:lumMod val="75000"/>
                  </a:schemeClr>
                </a:solidFill>
                <a:latin typeface="Georgia" pitchFamily="18" charset="0"/>
              </a:rPr>
              <a:t> 2, </a:t>
            </a:r>
            <a:r>
              <a:rPr lang="en-US" sz="2400" dirty="0" err="1" smtClean="0">
                <a:solidFill>
                  <a:schemeClr val="tx1">
                    <a:lumMod val="75000"/>
                  </a:schemeClr>
                </a:solidFill>
                <a:latin typeface="Georgia" pitchFamily="18" charset="0"/>
              </a:rPr>
              <a:t>Herceg</a:t>
            </a:r>
            <a:r>
              <a:rPr lang="en-US" sz="2400" dirty="0" smtClean="0">
                <a:solidFill>
                  <a:schemeClr val="tx1">
                    <a:lumMod val="75000"/>
                  </a:schemeClr>
                </a:solidFill>
                <a:latin typeface="Georgia" pitchFamily="18" charset="0"/>
              </a:rPr>
              <a:t> Novi, </a:t>
            </a:r>
            <a:r>
              <a:rPr lang="en-US" sz="2400" dirty="0" err="1" smtClean="0">
                <a:solidFill>
                  <a:schemeClr val="tx1">
                    <a:lumMod val="75000"/>
                  </a:schemeClr>
                </a:solidFill>
                <a:latin typeface="Georgia" pitchFamily="18" charset="0"/>
              </a:rPr>
              <a:t>Igalo</a:t>
            </a: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TEL</a:t>
            </a:r>
            <a:r>
              <a:rPr lang="sr-Latn-ME" sz="2400" dirty="0" smtClean="0">
                <a:solidFill>
                  <a:schemeClr val="tx1">
                    <a:lumMod val="75000"/>
                  </a:schemeClr>
                </a:solidFill>
                <a:latin typeface="Georgia" pitchFamily="18" charset="0"/>
              </a:rPr>
              <a:t>EPHONE</a:t>
            </a:r>
          </a:p>
          <a:p>
            <a:pPr marL="0" indent="363538" fontAlgn="auto">
              <a:spcAft>
                <a:spcPts val="0"/>
              </a:spcAft>
              <a:buClr>
                <a:schemeClr val="accent3"/>
              </a:buClr>
              <a:buFont typeface="Wingdings" pitchFamily="2" charset="2"/>
              <a:buNone/>
              <a:defRPr/>
            </a:pPr>
            <a:r>
              <a:rPr lang="sr-Latn-ME" sz="2400" dirty="0" smtClean="0">
                <a:solidFill>
                  <a:schemeClr val="tx1">
                    <a:lumMod val="75000"/>
                  </a:schemeClr>
                </a:solidFill>
                <a:latin typeface="Georgia" pitchFamily="18" charset="0"/>
              </a:rPr>
              <a:t>+382 3</a:t>
            </a:r>
            <a:r>
              <a:rPr lang="en-US" sz="2400" dirty="0" smtClean="0">
                <a:solidFill>
                  <a:schemeClr val="tx1">
                    <a:lumMod val="75000"/>
                  </a:schemeClr>
                </a:solidFill>
                <a:latin typeface="Georgia" pitchFamily="18" charset="0"/>
              </a:rPr>
              <a:t>1</a:t>
            </a:r>
            <a:r>
              <a:rPr lang="sr-Latn-ME" sz="2400" dirty="0" smtClean="0">
                <a:solidFill>
                  <a:schemeClr val="tx1">
                    <a:lumMod val="75000"/>
                  </a:schemeClr>
                </a:solidFill>
                <a:latin typeface="Georgia" pitchFamily="18" charset="0"/>
              </a:rPr>
              <a:t> </a:t>
            </a:r>
            <a:r>
              <a:rPr lang="en-US" sz="2400" dirty="0" smtClean="0">
                <a:solidFill>
                  <a:schemeClr val="tx1">
                    <a:lumMod val="75000"/>
                  </a:schemeClr>
                </a:solidFill>
                <a:latin typeface="Georgia" pitchFamily="18" charset="0"/>
              </a:rPr>
              <a:t>332</a:t>
            </a:r>
            <a:r>
              <a:rPr lang="sr-Latn-ME" sz="2400" dirty="0" smtClean="0">
                <a:solidFill>
                  <a:schemeClr val="tx1">
                    <a:lumMod val="75000"/>
                  </a:schemeClr>
                </a:solidFill>
                <a:latin typeface="Georgia" pitchFamily="18" charset="0"/>
              </a:rPr>
              <a:t> </a:t>
            </a:r>
            <a:r>
              <a:rPr lang="en-US" sz="2400" dirty="0" smtClean="0">
                <a:solidFill>
                  <a:schemeClr val="tx1">
                    <a:lumMod val="75000"/>
                  </a:schemeClr>
                </a:solidFill>
                <a:latin typeface="Georgia" pitchFamily="18" charset="0"/>
              </a:rPr>
              <a:t>900</a:t>
            </a: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E – MAIL    </a:t>
            </a: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fmhnstudentskasluzba@gmail.com</a:t>
            </a:r>
          </a:p>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studentskasluzba@fm-hn.com</a:t>
            </a:r>
          </a:p>
          <a:p>
            <a:pPr marL="0" indent="363538" fontAlgn="auto">
              <a:spcAft>
                <a:spcPts val="0"/>
              </a:spcAft>
              <a:buClr>
                <a:schemeClr val="accent3"/>
              </a:buClr>
              <a:buFont typeface="Wingdings" pitchFamily="2" charset="2"/>
              <a:buNone/>
              <a:defRPr/>
            </a:pPr>
            <a:endParaRPr lang="sr-Latn-ME" sz="2400" dirty="0" smtClean="0">
              <a:solidFill>
                <a:schemeClr val="tx1">
                  <a:lumMod val="75000"/>
                </a:schemeClr>
              </a:solidFill>
              <a:latin typeface="Georgia" pitchFamily="18" charset="0"/>
            </a:endParaRPr>
          </a:p>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WEB</a:t>
            </a:r>
            <a:r>
              <a:rPr lang="sr-Latn-ME" sz="2400" dirty="0" smtClean="0">
                <a:solidFill>
                  <a:schemeClr val="tx1">
                    <a:lumMod val="75000"/>
                  </a:schemeClr>
                </a:solidFill>
                <a:latin typeface="Georgia" pitchFamily="18" charset="0"/>
              </a:rPr>
              <a:t>SITE</a:t>
            </a:r>
          </a:p>
          <a:p>
            <a:pPr marL="0" indent="363538" fontAlgn="auto">
              <a:spcAft>
                <a:spcPts val="0"/>
              </a:spcAft>
              <a:buClr>
                <a:schemeClr val="accent3"/>
              </a:buClr>
              <a:buFont typeface="Wingdings" pitchFamily="2" charset="2"/>
              <a:buNone/>
              <a:defRPr/>
            </a:pPr>
            <a:r>
              <a:rPr lang="en-US" sz="2400" dirty="0" smtClean="0">
                <a:solidFill>
                  <a:schemeClr val="tx1">
                    <a:lumMod val="75000"/>
                  </a:schemeClr>
                </a:solidFill>
                <a:latin typeface="Georgia" pitchFamily="18" charset="0"/>
              </a:rPr>
              <a:t>www.fm-hn.com</a:t>
            </a:r>
          </a:p>
        </p:txBody>
      </p:sp>
      <p:pic>
        <p:nvPicPr>
          <p:cNvPr id="6" name="Picture 5" descr="C:\Users\PC23\Desktop\Sajt\Slike\Slike dodjela diploma postdipl 11.06.2014\10433099_1441148292823421_857863114027872561_n.jpg"/>
          <p:cNvPicPr>
            <a:picLocks noChangeAspect="1" noChangeArrowheads="1"/>
          </p:cNvPicPr>
          <p:nvPr/>
        </p:nvPicPr>
        <p:blipFill>
          <a:blip r:embed="rId2"/>
          <a:srcRect/>
          <a:stretch>
            <a:fillRect/>
          </a:stretch>
        </p:blipFill>
        <p:spPr bwMode="auto">
          <a:xfrm>
            <a:off x="4833938" y="1884363"/>
            <a:ext cx="3975100" cy="925353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714500"/>
          </a:xfrm>
        </p:spPr>
        <p:txBody>
          <a:bodyPr>
            <a:normAutofit fontScale="90000"/>
          </a:bodyPr>
          <a:lstStyle/>
          <a:p>
            <a:pPr algn="ctr" fontAlgn="auto">
              <a:spcAft>
                <a:spcPts val="0"/>
              </a:spcAft>
              <a:defRPr/>
            </a:pPr>
            <a:r>
              <a:rPr lang="en-US" dirty="0" smtClean="0"/>
              <a:t>Faculty of Business Economics</a:t>
            </a:r>
            <a:br>
              <a:rPr lang="en-US" dirty="0" smtClean="0"/>
            </a:br>
            <a:r>
              <a:rPr lang="en-US" dirty="0" smtClean="0"/>
              <a:t>Bar, Montenegro</a:t>
            </a:r>
            <a:r>
              <a:rPr lang="sr-Latn-ME" sz="3600" dirty="0" smtClean="0">
                <a:hlinkClick r:id="rId2"/>
              </a:rPr>
              <a:t>www.FPEbar.me</a:t>
            </a:r>
            <a:r>
              <a:rPr lang="sr-Latn-ME" sz="3600" dirty="0" smtClean="0"/>
              <a:t> </a:t>
            </a:r>
            <a:r>
              <a:rPr lang="en-US" sz="3600" dirty="0" smtClean="0"/>
              <a:t/>
            </a:r>
            <a:br>
              <a:rPr lang="en-US" sz="3600" dirty="0" smtClean="0"/>
            </a:br>
            <a:endParaRPr lang="en-US" sz="3600" dirty="0"/>
          </a:p>
        </p:txBody>
      </p:sp>
      <p:pic>
        <p:nvPicPr>
          <p:cNvPr id="48130" name="Picture 2" descr="C:\Users\Korisnik\Desktop\znak - Copy.jpg"/>
          <p:cNvPicPr>
            <a:picLocks noChangeAspect="1" noChangeArrowheads="1"/>
          </p:cNvPicPr>
          <p:nvPr/>
        </p:nvPicPr>
        <p:blipFill>
          <a:blip r:embed="rId3"/>
          <a:srcRect/>
          <a:stretch>
            <a:fillRect/>
          </a:stretch>
        </p:blipFill>
        <p:spPr bwMode="auto">
          <a:xfrm>
            <a:off x="7858125" y="142875"/>
            <a:ext cx="1285875" cy="1425575"/>
          </a:xfrm>
          <a:prstGeom prst="rect">
            <a:avLst/>
          </a:prstGeom>
          <a:noFill/>
          <a:ln w="9525">
            <a:noFill/>
            <a:miter lim="800000"/>
            <a:headEnd/>
            <a:tailEnd/>
          </a:ln>
        </p:spPr>
      </p:pic>
      <p:pic>
        <p:nvPicPr>
          <p:cNvPr id="48131" name="Picture 2" descr="Rezultat slika za bar grad"/>
          <p:cNvPicPr>
            <a:picLocks noChangeAspect="1" noChangeArrowheads="1"/>
          </p:cNvPicPr>
          <p:nvPr/>
        </p:nvPicPr>
        <p:blipFill>
          <a:blip r:embed="rId4"/>
          <a:srcRect/>
          <a:stretch>
            <a:fillRect/>
          </a:stretch>
        </p:blipFill>
        <p:spPr bwMode="auto">
          <a:xfrm>
            <a:off x="0" y="1571625"/>
            <a:ext cx="5143500" cy="5286375"/>
          </a:xfrm>
          <a:prstGeom prst="rect">
            <a:avLst/>
          </a:prstGeom>
          <a:noFill/>
          <a:ln w="9525">
            <a:noFill/>
            <a:miter lim="800000"/>
            <a:headEnd/>
            <a:tailEnd/>
          </a:ln>
        </p:spPr>
      </p:pic>
      <p:pic>
        <p:nvPicPr>
          <p:cNvPr id="48132" name="Picture 4" descr="Rezultat slika za bar grad"/>
          <p:cNvPicPr>
            <a:picLocks noChangeAspect="1" noChangeArrowheads="1"/>
          </p:cNvPicPr>
          <p:nvPr/>
        </p:nvPicPr>
        <p:blipFill>
          <a:blip r:embed="rId5"/>
          <a:srcRect/>
          <a:stretch>
            <a:fillRect/>
          </a:stretch>
        </p:blipFill>
        <p:spPr bwMode="auto">
          <a:xfrm>
            <a:off x="5214938" y="4214813"/>
            <a:ext cx="3929062" cy="2643187"/>
          </a:xfrm>
          <a:prstGeom prst="rect">
            <a:avLst/>
          </a:prstGeom>
          <a:noFill/>
          <a:ln w="9525">
            <a:noFill/>
            <a:miter lim="800000"/>
            <a:headEnd/>
            <a:tailEnd/>
          </a:ln>
        </p:spPr>
      </p:pic>
      <p:pic>
        <p:nvPicPr>
          <p:cNvPr id="48133" name="Picture 6" descr="http://ocdn.eu/pulscms-transforms/1/LNRktkpTURBXy80ZmQzODhkM2VhMzM5NjgwYTcyMTBmZDJkZmEwZGIxOS5qcGeSlQLNAxQAwsOVAs0B1gDCww"/>
          <p:cNvPicPr>
            <a:picLocks noChangeAspect="1" noChangeArrowheads="1"/>
          </p:cNvPicPr>
          <p:nvPr/>
        </p:nvPicPr>
        <p:blipFill>
          <a:blip r:embed="rId6"/>
          <a:srcRect/>
          <a:stretch>
            <a:fillRect/>
          </a:stretch>
        </p:blipFill>
        <p:spPr bwMode="auto">
          <a:xfrm>
            <a:off x="5214938" y="1428750"/>
            <a:ext cx="3929062" cy="27860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4422"/>
          </a:xfrm>
          <a:solidFill>
            <a:schemeClr val="bg2">
              <a:lumMod val="90000"/>
            </a:schemeClr>
          </a:solidFill>
        </p:spPr>
        <p:txBody>
          <a:bodyPr>
            <a:normAutofit fontScale="90000"/>
          </a:bodyPr>
          <a:lstStyle/>
          <a:p>
            <a:pPr algn="ctr" fontAlgn="auto">
              <a:spcAft>
                <a:spcPts val="0"/>
              </a:spcAft>
              <a:defRPr/>
            </a:pPr>
            <a:r>
              <a:rPr lang="sr-Latn-ME"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a:t>
            </a: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EC</a:t>
            </a:r>
            <a:r>
              <a:rPr lang="sr-Latn-ME"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a:t>
            </a: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 A PART OF </a:t>
            </a:r>
            <a:r>
              <a:rPr lang="sr-Latn-ME"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a:t>
            </a: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UROPEAN ACADEMIC</a:t>
            </a:r>
            <a:r>
              <a:rPr lang="sr-Latn-ME"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FAMILY</a:t>
            </a:r>
            <a:r>
              <a:rPr lang="sr-Latn-ME"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endParaRPr lang="sr-Latn-ME"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9154" name="Picture 2" descr="C:\Users\Korisnik\Desktop\Fleska Abramovic\Fleska fajlovi\SLIKE 2016\pic-47.jpg"/>
          <p:cNvPicPr>
            <a:picLocks noChangeAspect="1" noChangeArrowheads="1"/>
          </p:cNvPicPr>
          <p:nvPr/>
        </p:nvPicPr>
        <p:blipFill>
          <a:blip r:embed="rId2"/>
          <a:srcRect/>
          <a:stretch>
            <a:fillRect/>
          </a:stretch>
        </p:blipFill>
        <p:spPr bwMode="auto">
          <a:xfrm>
            <a:off x="0" y="1143000"/>
            <a:ext cx="9144000" cy="5715000"/>
          </a:xfrm>
          <a:prstGeom prst="rect">
            <a:avLst/>
          </a:prstGeom>
          <a:noFill/>
          <a:ln w="9525">
            <a:noFill/>
            <a:miter lim="800000"/>
            <a:headEnd/>
            <a:tailEnd/>
          </a:ln>
        </p:spPr>
      </p:pic>
      <p:pic>
        <p:nvPicPr>
          <p:cNvPr id="49155" name="Picture 2" descr="C:\Users\Korisnik\Desktop\znak - Copy.jpg"/>
          <p:cNvPicPr>
            <a:picLocks noChangeAspect="1" noChangeArrowheads="1"/>
          </p:cNvPicPr>
          <p:nvPr/>
        </p:nvPicPr>
        <p:blipFill>
          <a:blip r:embed="rId3"/>
          <a:srcRect/>
          <a:stretch>
            <a:fillRect/>
          </a:stretch>
        </p:blipFill>
        <p:spPr bwMode="auto">
          <a:xfrm>
            <a:off x="3929063" y="1143000"/>
            <a:ext cx="1285875" cy="9969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Korisnik\Desktop\1.png"/>
          <p:cNvPicPr>
            <a:picLocks noChangeAspect="1" noChangeArrowheads="1"/>
          </p:cNvPicPr>
          <p:nvPr/>
        </p:nvPicPr>
        <p:blipFill>
          <a:blip r:embed="rId2"/>
          <a:srcRect/>
          <a:stretch>
            <a:fillRect/>
          </a:stretch>
        </p:blipFill>
        <p:spPr bwMode="auto">
          <a:xfrm>
            <a:off x="76200" y="3929063"/>
            <a:ext cx="8639175" cy="2878137"/>
          </a:xfrm>
          <a:prstGeom prst="rect">
            <a:avLst/>
          </a:prstGeom>
          <a:noFill/>
          <a:ln w="9525">
            <a:noFill/>
            <a:miter lim="800000"/>
            <a:headEnd/>
            <a:tailEnd/>
          </a:ln>
        </p:spPr>
      </p:pic>
      <p:pic>
        <p:nvPicPr>
          <p:cNvPr id="50178" name="Picture 5" descr="C:\Users\Korisnik\Desktop\lokacija_inside.jpg"/>
          <p:cNvPicPr>
            <a:picLocks noChangeAspect="1" noChangeArrowheads="1"/>
          </p:cNvPicPr>
          <p:nvPr/>
        </p:nvPicPr>
        <p:blipFill>
          <a:blip r:embed="rId3"/>
          <a:srcRect/>
          <a:stretch>
            <a:fillRect/>
          </a:stretch>
        </p:blipFill>
        <p:spPr bwMode="auto">
          <a:xfrm>
            <a:off x="0" y="0"/>
            <a:ext cx="8858250" cy="3906838"/>
          </a:xfrm>
          <a:prstGeom prst="rect">
            <a:avLst/>
          </a:prstGeom>
          <a:noFill/>
          <a:ln w="9525">
            <a:noFill/>
            <a:miter lim="800000"/>
            <a:headEnd/>
            <a:tailEnd/>
          </a:ln>
        </p:spPr>
      </p:pic>
      <p:pic>
        <p:nvPicPr>
          <p:cNvPr id="11" name="Title 10"/>
          <p:cNvPicPr>
            <a:picLocks noGrp="1" noChangeArrowheads="1"/>
          </p:cNvPicPr>
          <p:nvPr>
            <p:ph type="title"/>
          </p:nvPr>
        </p:nvPicPr>
        <p:blipFill>
          <a:blip r:embed="rId4"/>
          <a:srcRect/>
          <a:stretch>
            <a:fillRect/>
          </a:stretch>
        </p:blipFill>
        <p:spPr>
          <a:xfrm>
            <a:off x="523875" y="1311275"/>
            <a:ext cx="7785100" cy="1438275"/>
          </a:xfrm>
        </p:spPr>
      </p:pic>
      <p:sp>
        <p:nvSpPr>
          <p:cNvPr id="12" name="Text Placeholder 11"/>
          <p:cNvSpPr>
            <a:spLocks noGrp="1"/>
          </p:cNvSpPr>
          <p:nvPr>
            <p:ph type="body" idx="1"/>
          </p:nvPr>
        </p:nvSpPr>
        <p:spPr>
          <a:xfrm>
            <a:off x="530225" y="4000500"/>
            <a:ext cx="7772400" cy="1071563"/>
          </a:xfrm>
        </p:spPr>
        <p:txBody>
          <a:bodyPr>
            <a:normAutofit fontScale="92500" lnSpcReduction="10000"/>
          </a:bodyPr>
          <a:lstStyle/>
          <a:p>
            <a:pPr fontAlgn="auto">
              <a:spcAft>
                <a:spcPts val="0"/>
              </a:spcAft>
              <a:buClr>
                <a:schemeClr val="accent3"/>
              </a:buClr>
              <a:buFont typeface="Wingdings 2"/>
              <a:buNone/>
              <a:defRPr/>
            </a:pPr>
            <a:r>
              <a:rPr lang="en-US" sz="3600" dirty="0" smtClean="0">
                <a:solidFill>
                  <a:schemeClr val="bg1">
                    <a:lumMod val="95000"/>
                    <a:lumOff val="5000"/>
                  </a:schemeClr>
                </a:solidFill>
              </a:rPr>
              <a:t>http://www.visit-montenegro.com/explore/coast/bar</a:t>
            </a:r>
            <a:endParaRPr lang="en-US" sz="3600" dirty="0">
              <a:solidFill>
                <a:schemeClr val="bg1">
                  <a:lumMod val="95000"/>
                  <a:lumOff val="5000"/>
                </a:schemeClr>
              </a:solidFill>
            </a:endParaRPr>
          </a:p>
        </p:txBody>
      </p:sp>
      <p:sp>
        <p:nvSpPr>
          <p:cNvPr id="50181" name="Rectangle 12"/>
          <p:cNvSpPr>
            <a:spLocks noChangeArrowheads="1"/>
          </p:cNvSpPr>
          <p:nvPr/>
        </p:nvSpPr>
        <p:spPr bwMode="auto">
          <a:xfrm>
            <a:off x="7500938" y="3244850"/>
            <a:ext cx="1643062" cy="646113"/>
          </a:xfrm>
          <a:prstGeom prst="rect">
            <a:avLst/>
          </a:prstGeom>
          <a:noFill/>
          <a:ln w="9525">
            <a:noFill/>
            <a:miter lim="800000"/>
            <a:headEnd/>
            <a:tailEnd/>
          </a:ln>
        </p:spPr>
        <p:txBody>
          <a:bodyPr>
            <a:spAutoFit/>
          </a:bodyPr>
          <a:lstStyle/>
          <a:p>
            <a:r>
              <a:rPr lang="en-US">
                <a:latin typeface="Constantia" pitchFamily="18" charset="0"/>
                <a:hlinkClick r:id="rId5"/>
              </a:rPr>
              <a:t>www.FPEbar.me</a:t>
            </a:r>
            <a:r>
              <a:rPr lang="en-US">
                <a:latin typeface="Constantia" pitchFamily="18"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idx="4294967295"/>
          </p:nvPr>
        </p:nvSpPr>
        <p:spPr>
          <a:xfrm>
            <a:off x="0" y="285750"/>
            <a:ext cx="9144000" cy="928688"/>
          </a:xfrm>
        </p:spPr>
        <p:txBody>
          <a:bodyPr>
            <a:normAutofit fontScale="90000"/>
          </a:bodyPr>
          <a:lstStyle/>
          <a:p>
            <a:pPr algn="ctr" fontAlgn="auto">
              <a:spcAft>
                <a:spcPts val="0"/>
              </a:spcAft>
              <a:defRPr/>
            </a:pPr>
            <a:r>
              <a:rPr lang="en-US" dirty="0" smtClean="0"/>
              <a:t>Faculty of Business Economics</a:t>
            </a:r>
            <a:br>
              <a:rPr lang="en-US" dirty="0" smtClean="0"/>
            </a:br>
            <a:r>
              <a:rPr lang="en-US" dirty="0" smtClean="0"/>
              <a:t>Bar, Montenegro</a:t>
            </a:r>
          </a:p>
        </p:txBody>
      </p:sp>
      <p:sp>
        <p:nvSpPr>
          <p:cNvPr id="5" name="Content Placeholder 4"/>
          <p:cNvSpPr>
            <a:spLocks noGrp="1"/>
          </p:cNvSpPr>
          <p:nvPr>
            <p:ph sz="half" idx="4294967295"/>
          </p:nvPr>
        </p:nvSpPr>
        <p:spPr>
          <a:xfrm>
            <a:off x="0" y="1285875"/>
            <a:ext cx="3643313" cy="5572125"/>
          </a:xfrm>
        </p:spPr>
        <p:txBody>
          <a:bodyPr>
            <a:normAutofit fontScale="70000" lnSpcReduction="20000"/>
          </a:bodyPr>
          <a:lstStyle/>
          <a:p>
            <a:pPr marL="274320" indent="-274320" fontAlgn="auto">
              <a:spcAft>
                <a:spcPts val="0"/>
              </a:spcAft>
              <a:buClr>
                <a:schemeClr val="accent3"/>
              </a:buClr>
              <a:buFont typeface="Wingdings 2"/>
              <a:buChar char=""/>
              <a:defRPr/>
            </a:pPr>
            <a:r>
              <a:rPr lang="en-GB" sz="2800" dirty="0" smtClean="0"/>
              <a:t>Faculty of business economics is independent higher education institution which gained accreditation in 2012. So far, FBE Bar successfully finished process of </a:t>
            </a:r>
            <a:r>
              <a:rPr lang="en-GB" sz="2800" dirty="0" err="1" smtClean="0"/>
              <a:t>reaccreditation</a:t>
            </a:r>
            <a:r>
              <a:rPr lang="en-GB" sz="2800" dirty="0" smtClean="0"/>
              <a:t> of bachelor studies – programs such as „Accounting, finances and banking“ and  „Management“, accreditations  for master studies in programs „</a:t>
            </a:r>
            <a:r>
              <a:rPr lang="sr-Latn-CS" sz="2800" dirty="0" smtClean="0"/>
              <a:t>Public sector management</a:t>
            </a:r>
            <a:r>
              <a:rPr lang="en-GB" sz="2800" dirty="0" smtClean="0"/>
              <a:t>“ and   „</a:t>
            </a:r>
            <a:r>
              <a:rPr lang="sr-Latn-CS" sz="2800" dirty="0" smtClean="0"/>
              <a:t>Profit sector management</a:t>
            </a:r>
            <a:r>
              <a:rPr lang="en-GB" sz="2800" dirty="0" smtClean="0"/>
              <a:t>“, and also process of self-evaluation by EUA board (IEP project). </a:t>
            </a:r>
            <a:endParaRPr lang="en-US" sz="2800" dirty="0" smtClean="0"/>
          </a:p>
          <a:p>
            <a:pPr marL="274320" indent="-274320" fontAlgn="auto">
              <a:spcAft>
                <a:spcPts val="0"/>
              </a:spcAft>
              <a:buClr>
                <a:schemeClr val="accent3"/>
              </a:buClr>
              <a:buFont typeface="Wingdings 2"/>
              <a:buChar char=""/>
              <a:defRPr/>
            </a:pPr>
            <a:endParaRPr lang="en-US" dirty="0"/>
          </a:p>
        </p:txBody>
      </p:sp>
      <p:pic>
        <p:nvPicPr>
          <p:cNvPr id="8" name="Picture 2" descr="C:\Users\Korisnik\Desktop\ARHIVA\Slike\za flajer\1510910_807917762600660_5736586965644750355_n.jpg"/>
          <p:cNvPicPr>
            <a:picLocks noChangeAspect="1" noChangeArrowheads="1"/>
          </p:cNvPicPr>
          <p:nvPr/>
        </p:nvPicPr>
        <p:blipFill>
          <a:blip r:embed="rId2"/>
          <a:srcRect/>
          <a:stretch>
            <a:fillRect/>
          </a:stretch>
        </p:blipFill>
        <p:spPr bwMode="auto">
          <a:xfrm>
            <a:off x="3714750" y="1214438"/>
            <a:ext cx="5111750" cy="2628900"/>
          </a:xfrm>
          <a:prstGeom prst="rect">
            <a:avLst/>
          </a:prstGeom>
          <a:noFill/>
          <a:ln w="9525">
            <a:noFill/>
            <a:miter lim="800000"/>
            <a:headEnd/>
            <a:tailEnd/>
          </a:ln>
          <a:effectLst>
            <a:outerShdw dist="139700" dir="2700000" algn="tl" rotWithShape="0">
              <a:srgbClr val="333333">
                <a:alpha val="64999"/>
              </a:srgbClr>
            </a:outerShdw>
          </a:effectLst>
        </p:spPr>
      </p:pic>
      <p:pic>
        <p:nvPicPr>
          <p:cNvPr id="9" name="Picture 9" descr="C:\Users\Korisnik\Desktop\ARHIVA\Slike\za flajer\13083222_1103891869669913_6859783196708659531_n.jpg"/>
          <p:cNvPicPr>
            <a:picLocks noChangeAspect="1" noChangeArrowheads="1"/>
          </p:cNvPicPr>
          <p:nvPr/>
        </p:nvPicPr>
        <p:blipFill>
          <a:blip r:embed="rId3"/>
          <a:srcRect/>
          <a:stretch>
            <a:fillRect/>
          </a:stretch>
        </p:blipFill>
        <p:spPr bwMode="auto">
          <a:xfrm>
            <a:off x="3706813" y="3925888"/>
            <a:ext cx="5303837" cy="271938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srcRect/>
          <a:stretch>
            <a:fillRect/>
          </a:stretch>
        </p:blipFill>
        <p:spPr>
          <a:xfrm>
            <a:off x="96838" y="231775"/>
            <a:ext cx="9028112" cy="1620838"/>
          </a:xfrm>
        </p:spPr>
      </p:pic>
      <p:graphicFrame>
        <p:nvGraphicFramePr>
          <p:cNvPr id="4" name="Diagram 3"/>
          <p:cNvGraphicFramePr/>
          <p:nvPr/>
        </p:nvGraphicFramePr>
        <p:xfrm>
          <a:off x="0" y="1285860"/>
          <a:ext cx="9144000"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Rezultat slika za tivat najljepše slik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p:nvPr>
        </p:nvSpPr>
        <p:spPr>
          <a:xfrm>
            <a:off x="0" y="214290"/>
            <a:ext cx="9144000" cy="1571636"/>
          </a:xfrm>
        </p:spPr>
        <p:txBody>
          <a:bodyPr>
            <a:normAutofit fontScale="90000"/>
          </a:bodyPr>
          <a:lstStyle/>
          <a:p>
            <a:pPr algn="ctr" fontAlgn="auto">
              <a:spcAft>
                <a:spcPts val="0"/>
              </a:spcAft>
              <a:defRPr/>
            </a:pPr>
            <a:r>
              <a:rPr lang="en-US" sz="2800" b="1" i="1" dirty="0" smtClean="0">
                <a:solidFill>
                  <a:srgbClr val="FFFF00"/>
                </a:solidFill>
                <a:effectLst>
                  <a:outerShdw blurRad="38100" dist="38100" dir="2700000" algn="tl">
                    <a:srgbClr val="C0C0C0"/>
                  </a:outerShdw>
                </a:effectLst>
              </a:rPr>
              <a:t>THE FACULTY FOR MEDITERRANEAN BUSINESS STUDIES</a:t>
            </a:r>
            <a:br>
              <a:rPr lang="en-US" sz="2800" b="1" i="1" dirty="0" smtClean="0">
                <a:solidFill>
                  <a:srgbClr val="FFFF00"/>
                </a:solidFill>
                <a:effectLst>
                  <a:outerShdw blurRad="38100" dist="38100" dir="2700000" algn="tl">
                    <a:srgbClr val="C0C0C0"/>
                  </a:outerShdw>
                </a:effectLst>
              </a:rPr>
            </a:br>
            <a:r>
              <a:rPr lang="en-US" sz="2800" b="1" i="1" dirty="0" smtClean="0">
                <a:solidFill>
                  <a:srgbClr val="FFFF00"/>
                </a:solidFill>
                <a:effectLst>
                  <a:outerShdw blurRad="38100" dist="38100" dir="2700000" algn="tl">
                    <a:srgbClr val="C0C0C0"/>
                  </a:outerShdw>
                </a:effectLst>
              </a:rPr>
              <a:t>IS SITUATED </a:t>
            </a:r>
            <a:r>
              <a:rPr lang="sr-Latn-ME" sz="2800" b="1" i="1" dirty="0" smtClean="0">
                <a:solidFill>
                  <a:srgbClr val="FFFF00"/>
                </a:solidFill>
                <a:effectLst>
                  <a:outerShdw blurRad="38100" dist="38100" dir="2700000" algn="tl">
                    <a:srgbClr val="C0C0C0"/>
                  </a:outerShdw>
                </a:effectLst>
              </a:rPr>
              <a:t>in the centre</a:t>
            </a:r>
            <a:r>
              <a:rPr lang="en-US" sz="2800" b="1" i="1" dirty="0" smtClean="0">
                <a:solidFill>
                  <a:srgbClr val="FFFF00"/>
                </a:solidFill>
                <a:effectLst>
                  <a:outerShdw blurRad="38100" dist="38100" dir="2700000" algn="tl">
                    <a:srgbClr val="C0C0C0"/>
                  </a:outerShdw>
                </a:effectLst>
              </a:rPr>
              <a:t> </a:t>
            </a:r>
            <a:r>
              <a:rPr lang="sr-Latn-ME" sz="2800" b="1" i="1" dirty="0" smtClean="0">
                <a:solidFill>
                  <a:srgbClr val="FFFF00"/>
                </a:solidFill>
                <a:effectLst>
                  <a:outerShdw blurRad="38100" dist="38100" dir="2700000" algn="tl">
                    <a:srgbClr val="C0C0C0"/>
                  </a:outerShdw>
                </a:effectLst>
              </a:rPr>
              <a:t>of</a:t>
            </a:r>
            <a:r>
              <a:rPr lang="en-US" sz="2800" b="1" i="1" dirty="0" smtClean="0">
                <a:solidFill>
                  <a:srgbClr val="FFFF00"/>
                </a:solidFill>
                <a:effectLst>
                  <a:outerShdw blurRad="38100" dist="38100" dir="2700000" algn="tl">
                    <a:srgbClr val="C0C0C0"/>
                  </a:outerShdw>
                </a:effectLst>
              </a:rPr>
              <a:t> </a:t>
            </a:r>
            <a:r>
              <a:rPr lang="sr-Latn-ME" sz="2800" b="1" i="1" dirty="0" smtClean="0">
                <a:solidFill>
                  <a:srgbClr val="FFFF00"/>
                </a:solidFill>
                <a:effectLst>
                  <a:outerShdw blurRad="38100" dist="38100" dir="2700000" algn="tl">
                    <a:srgbClr val="C0C0C0"/>
                  </a:outerShdw>
                </a:effectLst>
              </a:rPr>
              <a:t>beautiful</a:t>
            </a:r>
            <a:r>
              <a:rPr lang="en-US" sz="2800" b="1" i="1" dirty="0" smtClean="0">
                <a:solidFill>
                  <a:srgbClr val="FFFF00"/>
                </a:solidFill>
                <a:effectLst>
                  <a:outerShdw blurRad="38100" dist="38100" dir="2700000" algn="tl">
                    <a:srgbClr val="C0C0C0"/>
                  </a:outerShdw>
                </a:effectLst>
              </a:rPr>
              <a:t/>
            </a:r>
            <a:br>
              <a:rPr lang="en-US" sz="2800" b="1" i="1" dirty="0" smtClean="0">
                <a:solidFill>
                  <a:srgbClr val="FFFF00"/>
                </a:solidFill>
                <a:effectLst>
                  <a:outerShdw blurRad="38100" dist="38100" dir="2700000" algn="tl">
                    <a:srgbClr val="C0C0C0"/>
                  </a:outerShdw>
                </a:effectLst>
              </a:rPr>
            </a:br>
            <a:r>
              <a:rPr lang="sr-Latn-ME" sz="2800" b="1" i="1" dirty="0" smtClean="0">
                <a:solidFill>
                  <a:srgbClr val="FFFF00"/>
                </a:solidFill>
                <a:effectLst>
                  <a:outerShdw blurRad="38100" dist="38100" dir="2700000" algn="tl">
                    <a:srgbClr val="C0C0C0"/>
                  </a:outerShdw>
                </a:effectLst>
              </a:rPr>
              <a:t>mediterranean  town</a:t>
            </a:r>
            <a:r>
              <a:rPr lang="en-US" sz="2800" b="1" i="1" dirty="0" smtClean="0">
                <a:solidFill>
                  <a:srgbClr val="FFFF00"/>
                </a:solidFill>
                <a:effectLst>
                  <a:outerShdw blurRad="38100" dist="38100" dir="2700000" algn="tl">
                    <a:srgbClr val="C0C0C0"/>
                  </a:outerShdw>
                </a:effectLst>
              </a:rPr>
              <a:t> TIVAT</a:t>
            </a:r>
            <a:r>
              <a:rPr lang="sr-Latn-ME" sz="2800" b="1" i="1" dirty="0" smtClean="0">
                <a:solidFill>
                  <a:srgbClr val="FFFF00"/>
                </a:solidFill>
                <a:effectLst>
                  <a:outerShdw blurRad="38100" dist="38100" dir="2700000" algn="tl">
                    <a:srgbClr val="C0C0C0"/>
                  </a:outerShdw>
                </a:effectLst>
              </a:rPr>
              <a:t> on the Adriatic sea</a:t>
            </a:r>
            <a:r>
              <a:rPr lang="en-US" sz="2400" b="1" dirty="0" smtClean="0">
                <a:solidFill>
                  <a:schemeClr val="bg1"/>
                </a:solidFill>
                <a:effectLst>
                  <a:outerShdw blurRad="38100" dist="38100" dir="2700000" algn="tl">
                    <a:srgbClr val="C0C0C0"/>
                  </a:outerShdw>
                </a:effectLst>
              </a:rPr>
              <a:t/>
            </a:r>
            <a:br>
              <a:rPr lang="en-US" sz="2400" b="1" dirty="0" smtClean="0">
                <a:solidFill>
                  <a:schemeClr val="bg1"/>
                </a:solidFill>
                <a:effectLst>
                  <a:outerShdw blurRad="38100" dist="38100" dir="2700000" algn="tl">
                    <a:srgbClr val="C0C0C0"/>
                  </a:outerShdw>
                </a:effectLst>
              </a:rPr>
            </a:b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57313"/>
          </a:xfrm>
          <a:solidFill>
            <a:schemeClr val="tx2">
              <a:lumMod val="20000"/>
              <a:lumOff val="80000"/>
            </a:schemeClr>
          </a:solidFill>
        </p:spPr>
        <p:txBody>
          <a:bodyPr>
            <a:normAutofit fontScale="90000"/>
          </a:bodyPr>
          <a:lstStyle/>
          <a:p>
            <a:pPr fontAlgn="auto">
              <a:spcAft>
                <a:spcPts val="0"/>
              </a:spcAft>
              <a:defRPr/>
            </a:pPr>
            <a:r>
              <a:rPr lang="en-US" dirty="0" smtClean="0"/>
              <a:t>Faculty of Business Economics</a:t>
            </a:r>
            <a:br>
              <a:rPr lang="en-US" dirty="0" smtClean="0"/>
            </a:br>
            <a:r>
              <a:rPr lang="en-US" dirty="0" smtClean="0"/>
              <a:t>Bar, Montenegro</a:t>
            </a:r>
            <a:endParaRPr lang="en-US" dirty="0"/>
          </a:p>
        </p:txBody>
      </p:sp>
      <p:sp>
        <p:nvSpPr>
          <p:cNvPr id="4" name="Content Placeholder 3"/>
          <p:cNvSpPr>
            <a:spLocks noGrp="1"/>
          </p:cNvSpPr>
          <p:nvPr>
            <p:ph sz="half" idx="4294967295"/>
          </p:nvPr>
        </p:nvSpPr>
        <p:spPr>
          <a:xfrm>
            <a:off x="0" y="1500188"/>
            <a:ext cx="3643313" cy="5143500"/>
          </a:xfrm>
        </p:spPr>
        <p:txBody>
          <a:bodyPr>
            <a:normAutofit fontScale="85000" lnSpcReduction="10000"/>
          </a:bodyPr>
          <a:lstStyle/>
          <a:p>
            <a:pPr marL="274320" indent="-274320" fontAlgn="auto">
              <a:spcAft>
                <a:spcPts val="0"/>
              </a:spcAft>
              <a:buClr>
                <a:schemeClr val="accent3"/>
              </a:buClr>
              <a:buFont typeface="Wingdings 2"/>
              <a:buChar char=""/>
              <a:defRPr/>
            </a:pPr>
            <a:r>
              <a:rPr lang="en-GB" sz="2800" dirty="0" smtClean="0"/>
              <a:t>Today F</a:t>
            </a:r>
            <a:r>
              <a:rPr lang="sr-Latn-CS" sz="2800" dirty="0" smtClean="0"/>
              <a:t>B</a:t>
            </a:r>
            <a:r>
              <a:rPr lang="en-GB" sz="2800" dirty="0" smtClean="0"/>
              <a:t>E counts over 500 active students, over 150 already graduated students came out from faculty and large number of them already work in numerous companies, institutions, local administrations, banks. </a:t>
            </a:r>
            <a:r>
              <a:rPr lang="sr-Latn-ME" sz="2800" dirty="0" smtClean="0"/>
              <a:t>-</a:t>
            </a:r>
            <a:r>
              <a:rPr lang="en-GB" sz="2800" dirty="0" smtClean="0"/>
              <a:t>Every day on faculty, for </a:t>
            </a:r>
            <a:r>
              <a:rPr lang="sr-Latn-ME" sz="2800" dirty="0" smtClean="0"/>
              <a:t> </a:t>
            </a:r>
            <a:r>
              <a:rPr lang="en-GB" sz="2800" dirty="0" smtClean="0"/>
              <a:t>teaching </a:t>
            </a:r>
            <a:r>
              <a:rPr lang="sr-Latn-ME" sz="2800" dirty="0" smtClean="0"/>
              <a:t> </a:t>
            </a:r>
            <a:r>
              <a:rPr lang="en-GB" sz="2800" dirty="0" smtClean="0"/>
              <a:t>are responsible respectful professors, assistants and fellow contributors.</a:t>
            </a:r>
            <a:endParaRPr lang="en-US" dirty="0"/>
          </a:p>
        </p:txBody>
      </p:sp>
      <p:pic>
        <p:nvPicPr>
          <p:cNvPr id="6" name="Picture 4" descr="C:\Users\Korisnik\Desktop\ARHIVA\Slike\za flajer\15232277_910610955738743_7611637831005282824_n.jpg"/>
          <p:cNvPicPr>
            <a:picLocks noChangeAspect="1" noChangeArrowheads="1"/>
          </p:cNvPicPr>
          <p:nvPr/>
        </p:nvPicPr>
        <p:blipFill>
          <a:blip r:embed="rId2"/>
          <a:srcRect/>
          <a:stretch>
            <a:fillRect/>
          </a:stretch>
        </p:blipFill>
        <p:spPr bwMode="auto">
          <a:xfrm>
            <a:off x="3956050" y="1122363"/>
            <a:ext cx="5303838" cy="1925637"/>
          </a:xfrm>
          <a:prstGeom prst="rect">
            <a:avLst/>
          </a:prstGeom>
          <a:noFill/>
        </p:spPr>
      </p:pic>
      <p:pic>
        <p:nvPicPr>
          <p:cNvPr id="7" name="Picture 6" descr="C:\Users\Korisnik\Desktop\ARHIVA\Slike\za flajer\16684396_959745470825291_2219688148603726024_n.jpg"/>
          <p:cNvPicPr>
            <a:picLocks noChangeAspect="1" noChangeArrowheads="1"/>
          </p:cNvPicPr>
          <p:nvPr/>
        </p:nvPicPr>
        <p:blipFill>
          <a:blip r:embed="rId3"/>
          <a:srcRect/>
          <a:stretch>
            <a:fillRect/>
          </a:stretch>
        </p:blipFill>
        <p:spPr bwMode="auto">
          <a:xfrm>
            <a:off x="3743325" y="2762250"/>
            <a:ext cx="5516563" cy="42291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Faculty of Business Economics</a:t>
            </a:r>
            <a:br>
              <a:rPr lang="en-US" dirty="0" smtClean="0"/>
            </a:br>
            <a:r>
              <a:rPr lang="en-US" dirty="0" smtClean="0"/>
              <a:t>Bar, Montenegro</a:t>
            </a:r>
            <a:endParaRPr lang="en-US" dirty="0"/>
          </a:p>
        </p:txBody>
      </p:sp>
      <p:pic>
        <p:nvPicPr>
          <p:cNvPr id="6" name="Rectangle 5"/>
          <p:cNvPicPr>
            <a:picLocks noChangeArrowheads="1"/>
          </p:cNvPicPr>
          <p:nvPr/>
        </p:nvPicPr>
        <p:blipFill>
          <a:blip r:embed="rId2"/>
          <a:srcRect/>
          <a:stretch>
            <a:fillRect/>
          </a:stretch>
        </p:blipFill>
        <p:spPr bwMode="auto">
          <a:xfrm>
            <a:off x="182563" y="1749425"/>
            <a:ext cx="1390650" cy="4432300"/>
          </a:xfrm>
          <a:prstGeom prst="rect">
            <a:avLst/>
          </a:prstGeom>
          <a:noFill/>
        </p:spPr>
      </p:pic>
      <p:graphicFrame>
        <p:nvGraphicFramePr>
          <p:cNvPr id="7" name="Diagram 6"/>
          <p:cNvGraphicFramePr/>
          <p:nvPr/>
        </p:nvGraphicFramePr>
        <p:xfrm>
          <a:off x="1714479" y="1857364"/>
          <a:ext cx="7215239"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4313"/>
            <a:ext cx="9144000" cy="1214437"/>
          </a:xfrm>
        </p:spPr>
        <p:txBody>
          <a:bodyPr>
            <a:normAutofit fontScale="90000"/>
          </a:bodyPr>
          <a:lstStyle/>
          <a:p>
            <a:pPr algn="ctr" fontAlgn="auto">
              <a:spcAft>
                <a:spcPts val="0"/>
              </a:spcAft>
              <a:defRPr/>
            </a:pPr>
            <a:r>
              <a:rPr lang="en-US" dirty="0" smtClean="0"/>
              <a:t>Faculty of Business Economics</a:t>
            </a:r>
            <a:br>
              <a:rPr lang="en-US" dirty="0" smtClean="0"/>
            </a:br>
            <a:r>
              <a:rPr lang="en-US" dirty="0" smtClean="0"/>
              <a:t>Bar, Montenegro</a:t>
            </a:r>
            <a:endParaRPr lang="en-US" dirty="0"/>
          </a:p>
        </p:txBody>
      </p:sp>
      <p:sp>
        <p:nvSpPr>
          <p:cNvPr id="5" name="Content Placeholder 4"/>
          <p:cNvSpPr>
            <a:spLocks noGrp="1"/>
          </p:cNvSpPr>
          <p:nvPr>
            <p:ph sz="half" idx="4294967295"/>
          </p:nvPr>
        </p:nvSpPr>
        <p:spPr>
          <a:xfrm>
            <a:off x="0" y="1500188"/>
            <a:ext cx="3714750" cy="5214937"/>
          </a:xfrm>
        </p:spPr>
        <p:txBody>
          <a:bodyPr>
            <a:normAutofit fontScale="77500" lnSpcReduction="20000"/>
          </a:bodyPr>
          <a:lstStyle/>
          <a:p>
            <a:pPr marL="274320" indent="-274320" fontAlgn="auto">
              <a:spcAft>
                <a:spcPts val="0"/>
              </a:spcAft>
              <a:buClr>
                <a:schemeClr val="accent3"/>
              </a:buClr>
              <a:buFont typeface="Wingdings 2"/>
              <a:buChar char=""/>
              <a:defRPr/>
            </a:pPr>
            <a:r>
              <a:rPr lang="en-GB" sz="2800" dirty="0" smtClean="0"/>
              <a:t>By devoting to principles of Bologna declaration and their implementation, and focusing on practical part of education  through development of innovative program of practical learning and student practice, faculty </a:t>
            </a:r>
            <a:r>
              <a:rPr lang="en-GB" sz="2800" dirty="0" err="1" smtClean="0"/>
              <a:t>i</a:t>
            </a:r>
            <a:r>
              <a:rPr lang="sr-Latn-CS" sz="2800" dirty="0" smtClean="0"/>
              <a:t>s</a:t>
            </a:r>
            <a:r>
              <a:rPr lang="en-GB" sz="2800" dirty="0" smtClean="0"/>
              <a:t> already recognised and highly respected in region not only by both public and private sector, but also from social community and students. Faculty already gained very active and innovative role in Montenegrin higher education.</a:t>
            </a:r>
            <a:endParaRPr lang="en-US" dirty="0"/>
          </a:p>
        </p:txBody>
      </p:sp>
      <p:pic>
        <p:nvPicPr>
          <p:cNvPr id="7" name="Picture 9" descr="C:\Users\Korisnik\Desktop\ARHIVA\Slike\za flajer\17634346_994905670642604_7346668567337678553_n.jpg"/>
          <p:cNvPicPr>
            <a:picLocks noChangeAspect="1" noChangeArrowheads="1"/>
          </p:cNvPicPr>
          <p:nvPr/>
        </p:nvPicPr>
        <p:blipFill>
          <a:blip r:embed="rId2"/>
          <a:srcRect/>
          <a:stretch>
            <a:fillRect/>
          </a:stretch>
        </p:blipFill>
        <p:spPr bwMode="auto">
          <a:xfrm>
            <a:off x="4065588" y="1493838"/>
            <a:ext cx="4797425" cy="1706562"/>
          </a:xfrm>
          <a:prstGeom prst="rect">
            <a:avLst/>
          </a:prstGeom>
          <a:noFill/>
        </p:spPr>
      </p:pic>
      <p:pic>
        <p:nvPicPr>
          <p:cNvPr id="8" name="Picture 10" descr="C:\Users\Korisnik\Desktop\ARHIVA\Slike\za flajer\1908275_453350341464809_3185632197904176889_n.jpg"/>
          <p:cNvPicPr>
            <a:picLocks noChangeAspect="1" noChangeArrowheads="1"/>
          </p:cNvPicPr>
          <p:nvPr/>
        </p:nvPicPr>
        <p:blipFill>
          <a:blip r:embed="rId3"/>
          <a:srcRect/>
          <a:stretch>
            <a:fillRect/>
          </a:stretch>
        </p:blipFill>
        <p:spPr bwMode="auto">
          <a:xfrm>
            <a:off x="3992563" y="3206750"/>
            <a:ext cx="4870450" cy="1706563"/>
          </a:xfrm>
          <a:prstGeom prst="rect">
            <a:avLst/>
          </a:prstGeom>
          <a:noFill/>
        </p:spPr>
      </p:pic>
      <p:pic>
        <p:nvPicPr>
          <p:cNvPr id="9" name="Picture 8" descr="C:\Users\Korisnik\Desktop\ARHIVA\Slike\za flajer\13322074_1126174427441657_3422419241616408200_n.jpg"/>
          <p:cNvPicPr>
            <a:picLocks noChangeAspect="1" noChangeArrowheads="1"/>
          </p:cNvPicPr>
          <p:nvPr/>
        </p:nvPicPr>
        <p:blipFill>
          <a:blip r:embed="rId4"/>
          <a:srcRect/>
          <a:stretch>
            <a:fillRect/>
          </a:stretch>
        </p:blipFill>
        <p:spPr bwMode="auto">
          <a:xfrm>
            <a:off x="3565525" y="4852988"/>
            <a:ext cx="5584825" cy="170021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74"/>
          </a:xfrm>
          <a:solidFill>
            <a:schemeClr val="accent3">
              <a:lumMod val="40000"/>
              <a:lumOff val="60000"/>
            </a:schemeClr>
          </a:solidFill>
        </p:spPr>
        <p:txBody>
          <a:bodyPr>
            <a:normAutofit fontScale="90000"/>
          </a:bodyPr>
          <a:lstStyle/>
          <a:p>
            <a:pPr algn="ctr" fontAlgn="auto">
              <a:spcAft>
                <a:spcPts val="0"/>
              </a:spcAft>
              <a:defRPr/>
            </a:pPr>
            <a:r>
              <a:rPr lang="en-US" dirty="0" smtClean="0"/>
              <a:t>Faculty of Business Economics</a:t>
            </a:r>
            <a:br>
              <a:rPr lang="en-US" dirty="0" smtClean="0"/>
            </a:br>
            <a:r>
              <a:rPr lang="en-US" dirty="0" smtClean="0"/>
              <a:t>Bar, Montenegro</a:t>
            </a:r>
            <a:endParaRPr lang="en-US" dirty="0"/>
          </a:p>
        </p:txBody>
      </p:sp>
      <p:graphicFrame>
        <p:nvGraphicFramePr>
          <p:cNvPr id="4" name="Table 3"/>
          <p:cNvGraphicFramePr>
            <a:graphicFrameLocks noGrp="1"/>
          </p:cNvGraphicFramePr>
          <p:nvPr/>
        </p:nvGraphicFramePr>
        <p:xfrm>
          <a:off x="152400" y="1500188"/>
          <a:ext cx="5634038" cy="5145087"/>
        </p:xfrm>
        <a:graphic>
          <a:graphicData uri="http://schemas.openxmlformats.org/drawingml/2006/table">
            <a:tbl>
              <a:tblPr firstRow="1" bandRow="1">
                <a:tableStyleId>{F5AB1C69-6EDB-4FF4-983F-18BD219EF322}</a:tableStyleId>
              </a:tblPr>
              <a:tblGrid>
                <a:gridCol w="1950247"/>
                <a:gridCol w="3683799"/>
              </a:tblGrid>
              <a:tr h="615182">
                <a:tc gridSpan="2">
                  <a:txBody>
                    <a:bodyPr/>
                    <a:lstStyle/>
                    <a:p>
                      <a:pPr algn="ctr"/>
                      <a:r>
                        <a:rPr lang="sr-Latn-ME" sz="1800" dirty="0" smtClean="0">
                          <a:solidFill>
                            <a:schemeClr val="tx1"/>
                          </a:solidFill>
                        </a:rPr>
                        <a:t>CONTACT INFORMATIONS</a:t>
                      </a:r>
                      <a:endParaRPr lang="sr-Latn-ME" sz="18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hMerge="1">
                  <a:txBody>
                    <a:bodyPr/>
                    <a:lstStyle/>
                    <a:p>
                      <a:endParaRPr lang="sr-Latn-M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492">
                <a:tc>
                  <a:txBody>
                    <a:bodyPr/>
                    <a:lstStyle/>
                    <a:p>
                      <a:r>
                        <a:rPr lang="sr-Latn-ME" sz="1800" b="1" dirty="0" smtClean="0"/>
                        <a:t>Adress</a:t>
                      </a:r>
                      <a:endParaRPr lang="sr-Latn-ME" sz="1800" b="1"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sr-Latn-ME" sz="1800" dirty="0" smtClean="0"/>
                        <a:t>Bjelisi bb 85000</a:t>
                      </a:r>
                      <a:endParaRPr lang="sr-Latn-ME"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492">
                <a:tc>
                  <a:txBody>
                    <a:bodyPr/>
                    <a:lstStyle/>
                    <a:p>
                      <a:r>
                        <a:rPr lang="sr-Latn-ME" sz="1800" b="1" dirty="0" smtClean="0"/>
                        <a:t>Town</a:t>
                      </a:r>
                      <a:endParaRPr lang="sr-Latn-ME" sz="1800" b="1"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sr-Latn-ME" sz="1800" dirty="0" smtClean="0"/>
                        <a:t>Bar</a:t>
                      </a:r>
                      <a:endParaRPr lang="sr-Latn-ME"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492">
                <a:tc>
                  <a:txBody>
                    <a:bodyPr/>
                    <a:lstStyle/>
                    <a:p>
                      <a:r>
                        <a:rPr lang="sr-Latn-ME" sz="1800" b="1" dirty="0" smtClean="0"/>
                        <a:t>Country</a:t>
                      </a:r>
                      <a:endParaRPr lang="sr-Latn-ME" sz="1800" b="1"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sr-Latn-ME" sz="1800" dirty="0" smtClean="0"/>
                        <a:t>Montenegro</a:t>
                      </a:r>
                      <a:endParaRPr lang="sr-Latn-ME"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492">
                <a:tc>
                  <a:txBody>
                    <a:bodyPr/>
                    <a:lstStyle/>
                    <a:p>
                      <a:r>
                        <a:rPr lang="sr-Latn-ME" sz="1800" b="1" dirty="0" smtClean="0"/>
                        <a:t>Email</a:t>
                      </a:r>
                      <a:endParaRPr lang="sr-Latn-ME" sz="1800" b="1"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sr-Latn-ME" sz="1800" dirty="0" smtClean="0"/>
                        <a:t>FPEbar@gmail.com</a:t>
                      </a:r>
                      <a:endParaRPr lang="sr-Latn-ME"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492">
                <a:tc>
                  <a:txBody>
                    <a:bodyPr/>
                    <a:lstStyle/>
                    <a:p>
                      <a:r>
                        <a:rPr lang="sr-Latn-ME" sz="1800" b="1" dirty="0" smtClean="0"/>
                        <a:t>Web site</a:t>
                      </a:r>
                      <a:endParaRPr lang="sr-Latn-ME" sz="1800" b="1"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sr-Latn-ME" sz="1800" dirty="0" smtClean="0"/>
                        <a:t>www.FPEbar.me</a:t>
                      </a:r>
                      <a:endParaRPr lang="sr-Latn-ME"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62464">
                <a:tc>
                  <a:txBody>
                    <a:bodyPr/>
                    <a:lstStyle/>
                    <a:p>
                      <a:r>
                        <a:rPr lang="sr-Latn-ME" sz="1800" b="1" dirty="0" smtClean="0"/>
                        <a:t>Social</a:t>
                      </a:r>
                      <a:r>
                        <a:rPr lang="sr-Latn-ME" sz="1800" b="1" baseline="0" dirty="0" smtClean="0"/>
                        <a:t> network</a:t>
                      </a:r>
                      <a:endParaRPr lang="sr-Latn-ME" sz="1800" b="1"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sr-Latn-ME" sz="1800" dirty="0" smtClean="0"/>
                        <a:t>www.fb.com/FPEbar</a:t>
                      </a:r>
                      <a:endParaRPr lang="sr-Latn-ME"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6347" name="Picture 4" descr="C:\Users\Korisnik\Desktop\ARHIVA\Slike\SLIKE 2016\pic-139.jpg"/>
          <p:cNvPicPr>
            <a:picLocks noChangeAspect="1" noChangeArrowheads="1"/>
          </p:cNvPicPr>
          <p:nvPr/>
        </p:nvPicPr>
        <p:blipFill>
          <a:blip r:embed="rId2"/>
          <a:srcRect/>
          <a:stretch>
            <a:fillRect/>
          </a:stretch>
        </p:blipFill>
        <p:spPr bwMode="auto">
          <a:xfrm>
            <a:off x="5929313" y="1643063"/>
            <a:ext cx="3214687" cy="2357437"/>
          </a:xfrm>
          <a:prstGeom prst="rect">
            <a:avLst/>
          </a:prstGeom>
          <a:noFill/>
          <a:ln w="9525">
            <a:noFill/>
            <a:miter lim="800000"/>
            <a:headEnd/>
            <a:tailEnd/>
          </a:ln>
        </p:spPr>
      </p:pic>
      <p:pic>
        <p:nvPicPr>
          <p:cNvPr id="56348" name="Picture 2" descr="C:\Users\Korisnik\Desktop\znak - Copy.jpg"/>
          <p:cNvPicPr>
            <a:picLocks noChangeAspect="1" noChangeArrowheads="1"/>
          </p:cNvPicPr>
          <p:nvPr/>
        </p:nvPicPr>
        <p:blipFill>
          <a:blip r:embed="rId3"/>
          <a:srcRect/>
          <a:stretch>
            <a:fillRect/>
          </a:stretch>
        </p:blipFill>
        <p:spPr bwMode="auto">
          <a:xfrm>
            <a:off x="5929313" y="4214813"/>
            <a:ext cx="3071812" cy="23653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43125"/>
          </a:xfrm>
          <a:solidFill>
            <a:schemeClr val="accent4">
              <a:lumMod val="20000"/>
              <a:lumOff val="80000"/>
            </a:schemeClr>
          </a:solidFill>
        </p:spPr>
        <p:txBody>
          <a:bodyPr>
            <a:normAutofit fontScale="90000"/>
          </a:bodyPr>
          <a:lstStyle/>
          <a:p>
            <a:pPr algn="ctr" fontAlgn="auto">
              <a:spcAft>
                <a:spcPts val="0"/>
              </a:spcAft>
              <a:defRPr/>
            </a:pPr>
            <a:r>
              <a:rPr lang="en-US" sz="3600" b="1" i="1" dirty="0" smtClean="0">
                <a:solidFill>
                  <a:schemeClr val="accent1"/>
                </a:solidFill>
                <a:effectLst>
                  <a:outerShdw blurRad="38100" dist="38100" dir="2700000" algn="tl">
                    <a:srgbClr val="C0C0C0"/>
                  </a:outerShdw>
                </a:effectLst>
              </a:rPr>
              <a:t>Be </a:t>
            </a:r>
            <a:r>
              <a:rPr lang="sr-Latn-ME" sz="3600" b="1" i="1" dirty="0" smtClean="0">
                <a:solidFill>
                  <a:schemeClr val="accent1"/>
                </a:solidFill>
                <a:effectLst>
                  <a:outerShdw blurRad="38100" dist="38100" dir="2700000" algn="tl">
                    <a:srgbClr val="C0C0C0"/>
                  </a:outerShdw>
                </a:effectLst>
              </a:rPr>
              <a:t>a</a:t>
            </a:r>
            <a:r>
              <a:rPr lang="en-US" sz="3600" b="1" i="1" dirty="0" smtClean="0">
                <a:solidFill>
                  <a:schemeClr val="accent1"/>
                </a:solidFill>
                <a:effectLst>
                  <a:outerShdw blurRad="38100" dist="38100" dir="2700000" algn="tl">
                    <a:srgbClr val="C0C0C0"/>
                  </a:outerShdw>
                </a:effectLst>
              </a:rPr>
              <a:t> part of the future </a:t>
            </a:r>
            <a:r>
              <a:rPr lang="sr-Latn-ME" sz="3600" b="1" i="1" dirty="0" smtClean="0">
                <a:solidFill>
                  <a:schemeClr val="accent1"/>
                </a:solidFill>
                <a:effectLst>
                  <a:outerShdw blurRad="38100" dist="38100" dir="2700000" algn="tl">
                    <a:srgbClr val="C0C0C0"/>
                  </a:outerShdw>
                </a:effectLst>
              </a:rPr>
              <a:t>which</a:t>
            </a:r>
            <a:r>
              <a:rPr lang="en-US" sz="3600" b="1" i="1" dirty="0" smtClean="0">
                <a:solidFill>
                  <a:schemeClr val="accent1"/>
                </a:solidFill>
                <a:effectLst>
                  <a:outerShdw blurRad="38100" dist="38100" dir="2700000" algn="tl">
                    <a:srgbClr val="C0C0C0"/>
                  </a:outerShdw>
                </a:effectLst>
              </a:rPr>
              <a:t> </a:t>
            </a:r>
            <a:r>
              <a:rPr lang="sr-Latn-ME" sz="3600" b="1" i="1" dirty="0" smtClean="0">
                <a:solidFill>
                  <a:schemeClr val="accent1"/>
                </a:solidFill>
                <a:effectLst>
                  <a:outerShdw blurRad="38100" dist="38100" dir="2700000" algn="tl">
                    <a:srgbClr val="C0C0C0"/>
                  </a:outerShdw>
                </a:effectLst>
              </a:rPr>
              <a:t>has</a:t>
            </a:r>
            <a:r>
              <a:rPr lang="en-US" sz="3600" b="1" i="1" dirty="0" smtClean="0">
                <a:solidFill>
                  <a:schemeClr val="accent1"/>
                </a:solidFill>
                <a:effectLst>
                  <a:outerShdw blurRad="38100" dist="38100" dir="2700000" algn="tl">
                    <a:srgbClr val="C0C0C0"/>
                  </a:outerShdw>
                </a:effectLst>
              </a:rPr>
              <a:t> already</a:t>
            </a:r>
            <a:r>
              <a:rPr lang="sr-Latn-ME" sz="3600" b="1" i="1" dirty="0" smtClean="0">
                <a:solidFill>
                  <a:schemeClr val="accent1"/>
                </a:solidFill>
                <a:effectLst>
                  <a:outerShdw blurRad="38100" dist="38100" dir="2700000" algn="tl">
                    <a:srgbClr val="C0C0C0"/>
                  </a:outerShdw>
                </a:effectLst>
              </a:rPr>
              <a:t> been</a:t>
            </a:r>
            <a:r>
              <a:rPr lang="en-US" sz="3600" b="1" i="1" dirty="0" smtClean="0">
                <a:solidFill>
                  <a:schemeClr val="accent1"/>
                </a:solidFill>
                <a:effectLst>
                  <a:outerShdw blurRad="38100" dist="38100" dir="2700000" algn="tl">
                    <a:srgbClr val="C0C0C0"/>
                  </a:outerShdw>
                </a:effectLst>
              </a:rPr>
              <a:t> profiled a</a:t>
            </a:r>
            <a:r>
              <a:rPr lang="sr-Latn-ME" sz="3600" b="1" i="1" dirty="0" smtClean="0">
                <a:solidFill>
                  <a:schemeClr val="accent1"/>
                </a:solidFill>
                <a:effectLst>
                  <a:outerShdw blurRad="38100" dist="38100" dir="2700000" algn="tl">
                    <a:srgbClr val="C0C0C0"/>
                  </a:outerShdw>
                </a:effectLst>
              </a:rPr>
              <a:t>nd realized as concept : “</a:t>
            </a:r>
            <a:r>
              <a:rPr lang="en-US" sz="3600" b="1" i="1" dirty="0" smtClean="0">
                <a:solidFill>
                  <a:schemeClr val="accent1"/>
                </a:solidFill>
                <a:effectLst>
                  <a:outerShdw blurRad="38100" dist="38100" dir="2700000" algn="tl">
                    <a:srgbClr val="C0C0C0"/>
                  </a:outerShdw>
                </a:effectLst>
              </a:rPr>
              <a:t>Montenegro</a:t>
            </a:r>
            <a:r>
              <a:rPr lang="sr-Latn-ME" sz="3600" b="1" i="1" dirty="0" smtClean="0">
                <a:solidFill>
                  <a:schemeClr val="accent1"/>
                </a:solidFill>
                <a:effectLst>
                  <a:outerShdw blurRad="38100" dist="38100" dir="2700000" algn="tl">
                    <a:srgbClr val="C0C0C0"/>
                  </a:outerShdw>
                </a:effectLst>
              </a:rPr>
              <a:t> -</a:t>
            </a:r>
            <a:r>
              <a:rPr lang="en-US" sz="3600" b="1" i="1" dirty="0" smtClean="0">
                <a:solidFill>
                  <a:schemeClr val="accent1"/>
                </a:solidFill>
                <a:effectLst>
                  <a:outerShdw blurRad="38100" dist="38100" dir="2700000" algn="tl">
                    <a:srgbClr val="C0C0C0"/>
                  </a:outerShdw>
                </a:effectLst>
              </a:rPr>
              <a:t> </a:t>
            </a:r>
            <a:r>
              <a:rPr lang="sr-Latn-ME" sz="3600" b="1" i="1" dirty="0" smtClean="0">
                <a:solidFill>
                  <a:schemeClr val="accent1"/>
                </a:solidFill>
                <a:effectLst>
                  <a:outerShdw blurRad="38100" dist="38100" dir="2700000" algn="tl">
                    <a:srgbClr val="C0C0C0"/>
                  </a:outerShdw>
                </a:effectLst>
              </a:rPr>
              <a:t>a</a:t>
            </a:r>
            <a:r>
              <a:rPr lang="en-US" sz="3600" b="1" i="1" dirty="0" smtClean="0">
                <a:solidFill>
                  <a:schemeClr val="accent1"/>
                </a:solidFill>
                <a:effectLst>
                  <a:outerShdw blurRad="38100" dist="38100" dir="2700000" algn="tl">
                    <a:srgbClr val="C0C0C0"/>
                  </a:outerShdw>
                </a:effectLst>
              </a:rPr>
              <a:t> nautical tourist destination!</a:t>
            </a:r>
            <a:r>
              <a:rPr lang="sr-Latn-ME" sz="3600" b="1" i="1" dirty="0" smtClean="0">
                <a:solidFill>
                  <a:schemeClr val="accent1"/>
                </a:solidFill>
                <a:effectLst>
                  <a:outerShdw blurRad="38100" dist="38100" dir="2700000" algn="tl">
                    <a:srgbClr val="C0C0C0"/>
                  </a:outerShdw>
                </a:effectLst>
              </a:rPr>
              <a:t>”</a:t>
            </a:r>
            <a:r>
              <a:rPr lang="en-US" sz="5400" b="1" i="1" dirty="0" smtClean="0">
                <a:solidFill>
                  <a:schemeClr val="accent2"/>
                </a:solidFill>
                <a:effectLst>
                  <a:outerShdw blurRad="38100" dist="38100" dir="2700000" algn="tl">
                    <a:srgbClr val="C0C0C0"/>
                  </a:outerShdw>
                </a:effectLst>
              </a:rPr>
              <a:t/>
            </a:r>
            <a:br>
              <a:rPr lang="en-US" sz="5400" b="1" i="1" dirty="0" smtClean="0">
                <a:solidFill>
                  <a:schemeClr val="accent2"/>
                </a:solidFill>
                <a:effectLst>
                  <a:outerShdw blurRad="38100" dist="38100" dir="2700000" algn="tl">
                    <a:srgbClr val="C0C0C0"/>
                  </a:outerShdw>
                </a:effectLst>
              </a:rPr>
            </a:br>
            <a:endParaRPr lang="en-US" dirty="0"/>
          </a:p>
        </p:txBody>
      </p:sp>
      <p:pic>
        <p:nvPicPr>
          <p:cNvPr id="57346" name="Picture 4" descr="PM9"/>
          <p:cNvPicPr>
            <a:picLocks noGrp="1" noChangeAspect="1" noChangeArrowheads="1"/>
          </p:cNvPicPr>
          <p:nvPr>
            <p:ph idx="1"/>
          </p:nvPr>
        </p:nvPicPr>
        <p:blipFill>
          <a:blip r:embed="rId2"/>
          <a:srcRect/>
          <a:stretch>
            <a:fillRect/>
          </a:stretch>
        </p:blipFill>
        <p:spPr>
          <a:xfrm>
            <a:off x="0" y="1500188"/>
            <a:ext cx="9144000" cy="5357812"/>
          </a:xfrm>
        </p:spPr>
      </p:pic>
      <p:sp>
        <p:nvSpPr>
          <p:cNvPr id="57347" name="Rectangle 4"/>
          <p:cNvSpPr>
            <a:spLocks noChangeArrowheads="1"/>
          </p:cNvSpPr>
          <p:nvPr/>
        </p:nvSpPr>
        <p:spPr bwMode="auto">
          <a:xfrm>
            <a:off x="2786063" y="1500188"/>
            <a:ext cx="2787650" cy="461962"/>
          </a:xfrm>
          <a:prstGeom prst="rect">
            <a:avLst/>
          </a:prstGeom>
          <a:noFill/>
          <a:ln w="9525">
            <a:noFill/>
            <a:miter lim="800000"/>
            <a:headEnd/>
            <a:tailEnd/>
          </a:ln>
        </p:spPr>
        <p:txBody>
          <a:bodyPr>
            <a:spAutoFit/>
          </a:bodyPr>
          <a:lstStyle/>
          <a:p>
            <a:r>
              <a:rPr lang="en-US" sz="2400">
                <a:latin typeface="Constantia" pitchFamily="18" charset="0"/>
              </a:rPr>
              <a:t>www.fms-tivat.me</a:t>
            </a:r>
          </a:p>
        </p:txBody>
      </p:sp>
      <p:pic>
        <p:nvPicPr>
          <p:cNvPr id="57348" name="Picture 2" descr="C:\Users\korisnik\Desktop\UNIVERZITET-ADRIATIK-BAR.jpg"/>
          <p:cNvPicPr>
            <a:picLocks noChangeAspect="1" noChangeArrowheads="1"/>
          </p:cNvPicPr>
          <p:nvPr/>
        </p:nvPicPr>
        <p:blipFill>
          <a:blip r:embed="rId3"/>
          <a:srcRect/>
          <a:stretch>
            <a:fillRect/>
          </a:stretch>
        </p:blipFill>
        <p:spPr bwMode="auto">
          <a:xfrm>
            <a:off x="6929438" y="1500188"/>
            <a:ext cx="2214562" cy="15716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1905000" y="3200400"/>
            <a:ext cx="5410200" cy="228600"/>
          </a:xfrm>
        </p:spPr>
        <p:txBody>
          <a:bodyPr>
            <a:normAutofit/>
          </a:bodyPr>
          <a:lstStyle/>
          <a:p>
            <a:pPr marR="0" algn="ctr">
              <a:lnSpc>
                <a:spcPct val="60000"/>
              </a:lnSpc>
            </a:pPr>
            <a:endParaRPr lang="en-US" sz="1400" b="1" smtClean="0"/>
          </a:p>
          <a:p>
            <a:pPr marR="0" algn="ctr">
              <a:lnSpc>
                <a:spcPct val="60000"/>
              </a:lnSpc>
            </a:pPr>
            <a:endParaRPr lang="en-US" sz="1400" b="1" smtClean="0"/>
          </a:p>
        </p:txBody>
      </p:sp>
      <p:sp>
        <p:nvSpPr>
          <p:cNvPr id="86021" name="WordArt 5"/>
          <p:cNvSpPr>
            <a:spLocks noChangeArrowheads="1" noChangeShapeType="1" noTextEdit="1"/>
          </p:cNvSpPr>
          <p:nvPr/>
        </p:nvSpPr>
        <p:spPr bwMode="gray">
          <a:xfrm>
            <a:off x="357188" y="0"/>
            <a:ext cx="8786812" cy="2786063"/>
          </a:xfrm>
          <a:prstGeom prst="rect">
            <a:avLst/>
          </a:prstGeom>
        </p:spPr>
        <p:txBody>
          <a:bodyPr wrap="none" fromWordArt="1">
            <a:prstTxWarp prst="textDeflate">
              <a:avLst>
                <a:gd name="adj" fmla="val 37500"/>
              </a:avLst>
            </a:prstTxWarp>
          </a:bodyPr>
          <a:lstStyle/>
          <a:p>
            <a:pPr algn="ctr"/>
            <a:r>
              <a:rPr lang="en-US" sz="3600" b="1" kern="10">
                <a:ln w="19050">
                  <a:solidFill>
                    <a:schemeClr val="bg1"/>
                  </a:solidFill>
                  <a:round/>
                  <a:headEnd/>
                  <a:tailEnd/>
                </a:ln>
                <a:gradFill rotWithShape="1">
                  <a:gsLst>
                    <a:gs pos="0">
                      <a:schemeClr val="tx2"/>
                    </a:gs>
                    <a:gs pos="100000">
                      <a:schemeClr val="hlink"/>
                    </a:gs>
                  </a:gsLst>
                  <a:lin ang="0" scaled="1"/>
                </a:gradFill>
                <a:effectLst>
                  <a:outerShdw dist="35921" dir="2700000" algn="ctr" rotWithShape="0">
                    <a:srgbClr val="868686">
                      <a:alpha val="50000"/>
                    </a:srgbClr>
                  </a:outerShdw>
                </a:effectLst>
                <a:latin typeface="Arial Black"/>
              </a:rPr>
              <a:t>Thank You !</a:t>
            </a:r>
          </a:p>
        </p:txBody>
      </p:sp>
      <p:sp>
        <p:nvSpPr>
          <p:cNvPr id="58371" name="Rectangle 4"/>
          <p:cNvSpPr>
            <a:spLocks noChangeArrowheads="1"/>
          </p:cNvSpPr>
          <p:nvPr/>
        </p:nvSpPr>
        <p:spPr bwMode="auto">
          <a:xfrm>
            <a:off x="3575050" y="1928813"/>
            <a:ext cx="1993900" cy="369887"/>
          </a:xfrm>
          <a:prstGeom prst="rect">
            <a:avLst/>
          </a:prstGeom>
          <a:noFill/>
          <a:ln w="9525">
            <a:noFill/>
            <a:miter lim="800000"/>
            <a:headEnd/>
            <a:tailEnd/>
          </a:ln>
        </p:spPr>
        <p:txBody>
          <a:bodyPr>
            <a:spAutoFit/>
          </a:bodyPr>
          <a:lstStyle/>
          <a:p>
            <a:r>
              <a:rPr lang="en-US">
                <a:latin typeface="Constantia" pitchFamily="18" charset="0"/>
              </a:rPr>
              <a:t>www.fms-tivat.me</a:t>
            </a:r>
          </a:p>
        </p:txBody>
      </p:sp>
      <p:pic>
        <p:nvPicPr>
          <p:cNvPr id="58372" name="Picture 4" descr="Rezultat slika za brod jadran"/>
          <p:cNvPicPr>
            <a:picLocks noChangeAspect="1" noChangeArrowheads="1"/>
          </p:cNvPicPr>
          <p:nvPr/>
        </p:nvPicPr>
        <p:blipFill>
          <a:blip r:embed="rId2"/>
          <a:srcRect/>
          <a:stretch>
            <a:fillRect/>
          </a:stretch>
        </p:blipFill>
        <p:spPr bwMode="auto">
          <a:xfrm>
            <a:off x="0" y="2357438"/>
            <a:ext cx="9144000" cy="4500562"/>
          </a:xfrm>
          <a:prstGeom prst="rect">
            <a:avLst/>
          </a:prstGeom>
          <a:noFill/>
          <a:ln w="9525">
            <a:noFill/>
            <a:miter lim="800000"/>
            <a:headEnd/>
            <a:tailEnd/>
          </a:ln>
        </p:spPr>
      </p:pic>
      <p:pic>
        <p:nvPicPr>
          <p:cNvPr id="58373" name="Picture 2" descr="C:\Users\korisnik\Desktop\UNIVERZITET-ADRIATIK-BAR.jpg"/>
          <p:cNvPicPr>
            <a:picLocks noChangeAspect="1" noChangeArrowheads="1"/>
          </p:cNvPicPr>
          <p:nvPr/>
        </p:nvPicPr>
        <p:blipFill>
          <a:blip r:embed="rId3"/>
          <a:srcRect/>
          <a:stretch>
            <a:fillRect/>
          </a:stretch>
        </p:blipFill>
        <p:spPr bwMode="auto">
          <a:xfrm>
            <a:off x="0" y="2357438"/>
            <a:ext cx="1785938" cy="164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mapa_centa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AutoShape 8"/>
          <p:cNvSpPr>
            <a:spLocks noChangeArrowheads="1"/>
          </p:cNvSpPr>
          <p:nvPr/>
        </p:nvSpPr>
        <p:spPr bwMode="auto">
          <a:xfrm rot="-5400000">
            <a:off x="4619625" y="1219200"/>
            <a:ext cx="914400" cy="762000"/>
          </a:xfrm>
          <a:prstGeom prst="leftArrow">
            <a:avLst>
              <a:gd name="adj1" fmla="val 50000"/>
              <a:gd name="adj2" fmla="val 30000"/>
            </a:avLst>
          </a:prstGeom>
          <a:solidFill>
            <a:schemeClr val="bg1"/>
          </a:solidFill>
          <a:ln w="28575">
            <a:solidFill>
              <a:srgbClr val="0033CC"/>
            </a:solidFill>
            <a:miter lim="800000"/>
            <a:headEnd/>
            <a:tailEnd/>
          </a:ln>
        </p:spPr>
        <p:txBody>
          <a:bodyPr vert="eaVert" wrap="none" anchor="ctr"/>
          <a:lstStyle/>
          <a:p>
            <a:pPr algn="ctr"/>
            <a:endParaRPr lang="en-US">
              <a:latin typeface="Constantia" pitchFamily="18" charset="0"/>
            </a:endParaRPr>
          </a:p>
        </p:txBody>
      </p:sp>
      <p:pic>
        <p:nvPicPr>
          <p:cNvPr id="6" name="Picture 9" descr="FMS-2"/>
          <p:cNvPicPr>
            <a:picLocks noChangeAspect="1" noChangeArrowheads="1"/>
          </p:cNvPicPr>
          <p:nvPr/>
        </p:nvPicPr>
        <p:blipFill>
          <a:blip r:embed="rId3"/>
          <a:srcRect/>
          <a:stretch>
            <a:fillRect/>
          </a:stretch>
        </p:blipFill>
        <p:spPr bwMode="auto">
          <a:xfrm>
            <a:off x="4476750" y="133350"/>
            <a:ext cx="1209675" cy="1004888"/>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57298"/>
          </a:xfrm>
          <a:solidFill>
            <a:schemeClr val="bg2">
              <a:lumMod val="90000"/>
            </a:schemeClr>
          </a:solidFill>
        </p:spPr>
        <p:txBody>
          <a:bodyPr>
            <a:noAutofit/>
          </a:bodyPr>
          <a:lstStyle/>
          <a:p>
            <a:pPr algn="ctr" fontAlgn="auto">
              <a:spcAft>
                <a:spcPts val="0"/>
              </a:spcAft>
              <a:defRPr/>
            </a:pPr>
            <a:r>
              <a:rPr lang="en-US" sz="2800" b="1" i="1" dirty="0" smtClean="0"/>
              <a:t>Faculty for Mediterranean </a:t>
            </a:r>
            <a:r>
              <a:rPr lang="en-US" sz="2800" b="1" i="1" dirty="0" err="1" smtClean="0"/>
              <a:t>Busines</a:t>
            </a:r>
            <a:r>
              <a:rPr lang="en-US" sz="2800" b="1" i="1" dirty="0" smtClean="0"/>
              <a:t> Studies </a:t>
            </a:r>
            <a:r>
              <a:rPr lang="en-US" sz="2800" b="1" i="1" dirty="0" err="1" smtClean="0"/>
              <a:t>Tiva</a:t>
            </a:r>
            <a:r>
              <a:rPr lang="sr-Latn-ME" sz="2800" b="1" i="1" dirty="0" smtClean="0"/>
              <a:t>t, </a:t>
            </a:r>
            <a:r>
              <a:rPr lang="sr-Latn-ME" sz="2800" b="1" i="1" dirty="0" smtClean="0">
                <a:latin typeface="Harlow Solid Italic" pitchFamily="82" charset="0"/>
              </a:rPr>
              <a:t>Montenegro</a:t>
            </a:r>
            <a:r>
              <a:rPr lang="sr-Latn-ME" sz="2800" b="1" i="1" dirty="0" smtClean="0"/>
              <a:t/>
            </a:r>
            <a:br>
              <a:rPr lang="sr-Latn-ME" sz="2800" b="1" i="1" dirty="0" smtClean="0"/>
            </a:br>
            <a:r>
              <a:rPr lang="sr-Latn-ME" sz="2800" b="1" i="1" dirty="0" smtClean="0"/>
              <a:t> </a:t>
            </a:r>
            <a:r>
              <a:rPr lang="en-US" sz="2800" b="1" i="1" dirty="0" smtClean="0"/>
              <a:t>www.fms-tivat.me</a:t>
            </a:r>
            <a:br>
              <a:rPr lang="en-US" sz="2800" b="1" i="1" dirty="0" smtClean="0"/>
            </a:br>
            <a:endParaRPr lang="en-US" sz="2800" b="1" i="1" dirty="0"/>
          </a:p>
        </p:txBody>
      </p:sp>
      <p:pic>
        <p:nvPicPr>
          <p:cNvPr id="18434" name="Picture 4" descr="_MG_0729"/>
          <p:cNvPicPr>
            <a:picLocks noChangeAspect="1" noChangeArrowheads="1"/>
          </p:cNvPicPr>
          <p:nvPr/>
        </p:nvPicPr>
        <p:blipFill>
          <a:blip r:embed="rId2"/>
          <a:srcRect/>
          <a:stretch>
            <a:fillRect/>
          </a:stretch>
        </p:blipFill>
        <p:spPr bwMode="auto">
          <a:xfrm>
            <a:off x="0" y="1000125"/>
            <a:ext cx="9144000" cy="5857875"/>
          </a:xfrm>
          <a:prstGeom prst="rect">
            <a:avLst/>
          </a:prstGeom>
          <a:noFill/>
          <a:ln w="9525">
            <a:noFill/>
            <a:miter lim="800000"/>
            <a:headEnd/>
            <a:tailEnd/>
          </a:ln>
        </p:spPr>
      </p:pic>
      <p:pic>
        <p:nvPicPr>
          <p:cNvPr id="6" name="Picture 9" descr="FMS-2"/>
          <p:cNvPicPr>
            <a:picLocks noChangeAspect="1" noChangeArrowheads="1"/>
          </p:cNvPicPr>
          <p:nvPr/>
        </p:nvPicPr>
        <p:blipFill>
          <a:blip r:embed="rId3"/>
          <a:srcRect/>
          <a:stretch>
            <a:fillRect/>
          </a:stretch>
        </p:blipFill>
        <p:spPr bwMode="auto">
          <a:xfrm>
            <a:off x="7143750" y="642938"/>
            <a:ext cx="2000250" cy="1428750"/>
          </a:xfrm>
          <a:prstGeom prst="rect">
            <a:avLst/>
          </a:prstGeom>
          <a:noFill/>
          <a:ln w="9525">
            <a:noFill/>
            <a:miter lim="800000"/>
            <a:headEnd/>
            <a:tailEnd/>
          </a:ln>
          <a:effectLst>
            <a:outerShdw dist="12700" algn="ctr" rotWithShape="0">
              <a:srgbClr val="FFFFFF">
                <a:alpha val="50000"/>
              </a:srgbClr>
            </a:outerShdw>
          </a:effectLst>
        </p:spPr>
      </p:pic>
      <p:pic>
        <p:nvPicPr>
          <p:cNvPr id="18436" name="Picture 2" descr="https://myclosetcatalogue.files.wordpress.com/2015/02/beautiful-magnolia-flower.jpeg"/>
          <p:cNvPicPr>
            <a:picLocks noChangeAspect="1" noChangeArrowheads="1"/>
          </p:cNvPicPr>
          <p:nvPr/>
        </p:nvPicPr>
        <p:blipFill>
          <a:blip r:embed="rId4"/>
          <a:srcRect/>
          <a:stretch>
            <a:fillRect/>
          </a:stretch>
        </p:blipFill>
        <p:spPr bwMode="auto">
          <a:xfrm>
            <a:off x="0" y="571500"/>
            <a:ext cx="1714500" cy="22145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57313"/>
          </a:xfrm>
          <a:solidFill>
            <a:schemeClr val="bg2">
              <a:lumMod val="75000"/>
            </a:schemeClr>
          </a:solidFill>
        </p:spPr>
        <p:txBody>
          <a:bodyPr>
            <a:normAutofit/>
          </a:bodyPr>
          <a:lstStyle/>
          <a:p>
            <a:pPr fontAlgn="auto">
              <a:spcAft>
                <a:spcPts val="0"/>
              </a:spcAft>
              <a:defRPr/>
            </a:pPr>
            <a:r>
              <a:rPr lang="en-US" sz="5400" dirty="0" smtClean="0"/>
              <a:t>Faculty facts and figures</a:t>
            </a:r>
            <a:r>
              <a:rPr lang="sr-Latn-ME" sz="5400" dirty="0" smtClean="0"/>
              <a:t> </a:t>
            </a:r>
            <a:endParaRPr lang="en-US" dirty="0"/>
          </a:p>
        </p:txBody>
      </p:sp>
      <p:sp>
        <p:nvSpPr>
          <p:cNvPr id="19458" name="Content Placeholder 5"/>
          <p:cNvSpPr>
            <a:spLocks noGrp="1"/>
          </p:cNvSpPr>
          <p:nvPr>
            <p:ph sz="half" idx="4294967295"/>
          </p:nvPr>
        </p:nvSpPr>
        <p:spPr>
          <a:xfrm>
            <a:off x="0" y="1357313"/>
            <a:ext cx="4286250" cy="5500687"/>
          </a:xfrm>
        </p:spPr>
        <p:txBody>
          <a:bodyPr/>
          <a:lstStyle/>
          <a:p>
            <a:pPr>
              <a:lnSpc>
                <a:spcPct val="80000"/>
              </a:lnSpc>
            </a:pPr>
            <a:r>
              <a:rPr lang="en-US" sz="1800" smtClean="0">
                <a:solidFill>
                  <a:srgbClr val="003399"/>
                </a:solidFill>
                <a:latin typeface="Aharoni" pitchFamily="2" charset="-79"/>
                <a:cs typeface="Aharoni" pitchFamily="2" charset="-79"/>
              </a:rPr>
              <a:t>FIRST AND ONLY</a:t>
            </a:r>
            <a:r>
              <a:rPr lang="en-US" sz="1800" smtClean="0">
                <a:solidFill>
                  <a:schemeClr val="accent2"/>
                </a:solidFill>
                <a:latin typeface="Aharoni" pitchFamily="2" charset="-79"/>
                <a:cs typeface="Aharoni" pitchFamily="2" charset="-79"/>
              </a:rPr>
              <a:t> FACULTY FOR </a:t>
            </a:r>
            <a:r>
              <a:rPr lang="en-US" sz="1800" smtClean="0">
                <a:solidFill>
                  <a:srgbClr val="003399"/>
                </a:solidFill>
                <a:latin typeface="Aharoni" pitchFamily="2" charset="-79"/>
                <a:cs typeface="Aharoni" pitchFamily="2" charset="-79"/>
              </a:rPr>
              <a:t>ACADEMIC STUDIES OF NAUTICAL TOURISM</a:t>
            </a:r>
            <a:r>
              <a:rPr lang="en-US" sz="1800" smtClean="0">
                <a:solidFill>
                  <a:schemeClr val="accent2"/>
                </a:solidFill>
                <a:latin typeface="Aharoni" pitchFamily="2" charset="-79"/>
                <a:cs typeface="Aharoni" pitchFamily="2" charset="-79"/>
              </a:rPr>
              <a:t> IN THE COUNTRY!</a:t>
            </a:r>
          </a:p>
          <a:p>
            <a:pPr>
              <a:lnSpc>
                <a:spcPct val="80000"/>
              </a:lnSpc>
            </a:pPr>
            <a:endParaRPr lang="en-US" sz="1800" smtClean="0">
              <a:solidFill>
                <a:schemeClr val="accent2"/>
              </a:solidFill>
              <a:latin typeface="Aharoni" pitchFamily="2" charset="-79"/>
              <a:cs typeface="Aharoni" pitchFamily="2" charset="-79"/>
            </a:endParaRPr>
          </a:p>
          <a:p>
            <a:pPr>
              <a:lnSpc>
                <a:spcPct val="80000"/>
              </a:lnSpc>
            </a:pPr>
            <a:r>
              <a:rPr lang="en-US" sz="1800" smtClean="0">
                <a:solidFill>
                  <a:schemeClr val="accent2"/>
                </a:solidFill>
                <a:latin typeface="Aharoni" pitchFamily="2" charset="-79"/>
                <a:cs typeface="Aharoni" pitchFamily="2" charset="-79"/>
              </a:rPr>
              <a:t>ENROLLMENT OF </a:t>
            </a:r>
            <a:r>
              <a:rPr lang="en-US" sz="1800" smtClean="0">
                <a:solidFill>
                  <a:srgbClr val="003399"/>
                </a:solidFill>
                <a:latin typeface="Aharoni" pitchFamily="2" charset="-79"/>
                <a:cs typeface="Aharoni" pitchFamily="2" charset="-79"/>
              </a:rPr>
              <a:t>10</a:t>
            </a:r>
            <a:r>
              <a:rPr lang="en-US" sz="1800" baseline="30000" smtClean="0">
                <a:solidFill>
                  <a:srgbClr val="003399"/>
                </a:solidFill>
                <a:latin typeface="Aharoni" pitchFamily="2" charset="-79"/>
                <a:cs typeface="Aharoni" pitchFamily="2" charset="-79"/>
              </a:rPr>
              <a:t>th</a:t>
            </a:r>
            <a:r>
              <a:rPr lang="en-US" sz="1800" smtClean="0">
                <a:solidFill>
                  <a:srgbClr val="003399"/>
                </a:solidFill>
                <a:latin typeface="Aharoni" pitchFamily="2" charset="-79"/>
                <a:cs typeface="Aharoni" pitchFamily="2" charset="-79"/>
              </a:rPr>
              <a:t> GENERATION</a:t>
            </a:r>
          </a:p>
          <a:p>
            <a:pPr>
              <a:lnSpc>
                <a:spcPct val="80000"/>
              </a:lnSpc>
              <a:buFont typeface="Wingdings 2" pitchFamily="18" charset="2"/>
              <a:buNone/>
            </a:pPr>
            <a:r>
              <a:rPr lang="en-US" sz="1800" smtClean="0">
                <a:solidFill>
                  <a:schemeClr val="accent2"/>
                </a:solidFill>
                <a:latin typeface="Aharoni" pitchFamily="2" charset="-79"/>
                <a:cs typeface="Aharoni" pitchFamily="2" charset="-79"/>
              </a:rPr>
              <a:t>	OF STUDENTS.</a:t>
            </a:r>
          </a:p>
          <a:p>
            <a:pPr>
              <a:lnSpc>
                <a:spcPct val="80000"/>
              </a:lnSpc>
              <a:buFont typeface="Wingdings 2" pitchFamily="18" charset="2"/>
              <a:buNone/>
            </a:pPr>
            <a:endParaRPr lang="en-US" sz="1800" smtClean="0">
              <a:solidFill>
                <a:schemeClr val="accent2"/>
              </a:solidFill>
              <a:latin typeface="Aharoni" pitchFamily="2" charset="-79"/>
              <a:cs typeface="Aharoni" pitchFamily="2" charset="-79"/>
            </a:endParaRPr>
          </a:p>
          <a:p>
            <a:pPr>
              <a:lnSpc>
                <a:spcPct val="80000"/>
              </a:lnSpc>
            </a:pPr>
            <a:r>
              <a:rPr lang="en-US" sz="1800" smtClean="0">
                <a:solidFill>
                  <a:schemeClr val="accent2"/>
                </a:solidFill>
                <a:latin typeface="Aharoni" pitchFamily="2" charset="-79"/>
                <a:cs typeface="Aharoni" pitchFamily="2" charset="-79"/>
              </a:rPr>
              <a:t>OUR STUDENTS HAVE THE OPPORTUNITY FOR EMPLOYMENT IN </a:t>
            </a:r>
            <a:r>
              <a:rPr lang="en-US" sz="1800" smtClean="0">
                <a:solidFill>
                  <a:srgbClr val="003399"/>
                </a:solidFill>
                <a:latin typeface="Aharoni" pitchFamily="2" charset="-79"/>
                <a:cs typeface="Aharoni" pitchFamily="2" charset="-79"/>
              </a:rPr>
              <a:t>THE FRAMEWORK OF THE “NEW” NAUTICAL INDUSTRY</a:t>
            </a:r>
            <a:r>
              <a:rPr lang="en-US" sz="1800" smtClean="0">
                <a:solidFill>
                  <a:schemeClr val="accent2"/>
                </a:solidFill>
                <a:latin typeface="Aharoni" pitchFamily="2" charset="-79"/>
                <a:cs typeface="Aharoni" pitchFamily="2" charset="-79"/>
              </a:rPr>
              <a:t>.</a:t>
            </a:r>
          </a:p>
          <a:p>
            <a:pPr>
              <a:lnSpc>
                <a:spcPct val="80000"/>
              </a:lnSpc>
            </a:pPr>
            <a:endParaRPr lang="en-US" sz="1800" smtClean="0">
              <a:solidFill>
                <a:schemeClr val="accent2"/>
              </a:solidFill>
              <a:latin typeface="Aharoni" pitchFamily="2" charset="-79"/>
              <a:cs typeface="Aharoni" pitchFamily="2" charset="-79"/>
            </a:endParaRPr>
          </a:p>
          <a:p>
            <a:pPr>
              <a:lnSpc>
                <a:spcPct val="80000"/>
              </a:lnSpc>
            </a:pPr>
            <a:r>
              <a:rPr lang="en-US" sz="1800" smtClean="0">
                <a:solidFill>
                  <a:schemeClr val="accent2"/>
                </a:solidFill>
                <a:latin typeface="Aharoni" pitchFamily="2" charset="-79"/>
                <a:cs typeface="Aharoni" pitchFamily="2" charset="-79"/>
              </a:rPr>
              <a:t>CAREER OPPORTUNITIES IN </a:t>
            </a:r>
            <a:r>
              <a:rPr lang="en-US" sz="1800" smtClean="0">
                <a:solidFill>
                  <a:srgbClr val="003366"/>
                </a:solidFill>
                <a:latin typeface="Aharoni" pitchFamily="2" charset="-79"/>
                <a:cs typeface="Aharoni" pitchFamily="2" charset="-79"/>
              </a:rPr>
              <a:t>THE MANAGEMENT OF NAUTICAL TOURISM, MANAGEMENT OF CUSTOMS, AGENCY AND FORWARDING BUSINESS.</a:t>
            </a:r>
          </a:p>
          <a:p>
            <a:pPr>
              <a:lnSpc>
                <a:spcPct val="80000"/>
              </a:lnSpc>
              <a:buFont typeface="Wingdings 2" pitchFamily="18" charset="2"/>
              <a:buNone/>
            </a:pPr>
            <a:endParaRPr lang="en-US" sz="1800" smtClean="0">
              <a:solidFill>
                <a:srgbClr val="003366"/>
              </a:solidFill>
              <a:latin typeface="Aharoni" pitchFamily="2" charset="-79"/>
              <a:cs typeface="Aharoni" pitchFamily="2" charset="-79"/>
            </a:endParaRPr>
          </a:p>
          <a:p>
            <a:pPr>
              <a:lnSpc>
                <a:spcPct val="80000"/>
              </a:lnSpc>
            </a:pPr>
            <a:r>
              <a:rPr lang="en-US" sz="1800" smtClean="0">
                <a:solidFill>
                  <a:schemeClr val="accent2"/>
                </a:solidFill>
                <a:latin typeface="Aharoni" pitchFamily="2" charset="-79"/>
                <a:cs typeface="Aharoni" pitchFamily="2" charset="-79"/>
              </a:rPr>
              <a:t>JOBS POSSIBILITIES IN THE </a:t>
            </a:r>
            <a:r>
              <a:rPr lang="en-US" sz="1800" smtClean="0">
                <a:solidFill>
                  <a:srgbClr val="003366"/>
                </a:solidFill>
                <a:latin typeface="Aharoni" pitchFamily="2" charset="-79"/>
                <a:cs typeface="Aharoni" pitchFamily="2" charset="-79"/>
              </a:rPr>
              <a:t>SECURITY SECTOR, SAFETY AT SEA AND COAST GUARD.</a:t>
            </a:r>
            <a:endParaRPr lang="en-US" sz="1800" smtClean="0">
              <a:latin typeface="Aharoni" pitchFamily="2" charset="-79"/>
              <a:cs typeface="Aharoni" pitchFamily="2" charset="-79"/>
            </a:endParaRPr>
          </a:p>
        </p:txBody>
      </p:sp>
      <p:sp>
        <p:nvSpPr>
          <p:cNvPr id="4" name="Rectangle 2"/>
          <p:cNvSpPr txBox="1">
            <a:spLocks noChangeArrowheads="1"/>
          </p:cNvSpPr>
          <p:nvPr/>
        </p:nvSpPr>
        <p:spPr>
          <a:xfrm>
            <a:off x="381000" y="152400"/>
            <a:ext cx="8763000" cy="1143000"/>
          </a:xfrm>
          <a:prstGeom prst="rect">
            <a:avLst/>
          </a:prstGeom>
        </p:spPr>
        <p:txBody>
          <a:bodyPr lIns="0" rIns="0" bIns="0" anchor="b">
            <a:normAutofit/>
          </a:bodyPr>
          <a:lstStyle/>
          <a:p>
            <a:pPr fontAlgn="auto">
              <a:spcAft>
                <a:spcPts val="0"/>
              </a:spcAft>
              <a:defRPr/>
            </a:pPr>
            <a:endParaRPr lang="en-US" sz="2800" dirty="0">
              <a:solidFill>
                <a:schemeClr val="tx2"/>
              </a:solidFill>
              <a:latin typeface="+mj-lt"/>
              <a:ea typeface="+mj-ea"/>
              <a:cs typeface="+mj-cs"/>
            </a:endParaRPr>
          </a:p>
        </p:txBody>
      </p:sp>
      <p:pic>
        <p:nvPicPr>
          <p:cNvPr id="5" name="Picture 9" descr="FMS-2"/>
          <p:cNvPicPr>
            <a:picLocks noChangeAspect="1" noChangeArrowheads="1"/>
          </p:cNvPicPr>
          <p:nvPr/>
        </p:nvPicPr>
        <p:blipFill>
          <a:blip r:embed="rId2"/>
          <a:srcRect/>
          <a:stretch>
            <a:fillRect/>
          </a:stretch>
        </p:blipFill>
        <p:spPr bwMode="auto">
          <a:xfrm>
            <a:off x="6715125" y="0"/>
            <a:ext cx="2428875" cy="1785938"/>
          </a:xfrm>
          <a:prstGeom prst="rect">
            <a:avLst/>
          </a:prstGeom>
          <a:noFill/>
          <a:ln w="9525">
            <a:noFill/>
            <a:miter lim="800000"/>
            <a:headEnd/>
            <a:tailEnd/>
          </a:ln>
          <a:effectLst>
            <a:outerShdw dist="12700" algn="ctr" rotWithShape="0">
              <a:srgbClr val="FFFFFF">
                <a:alpha val="50000"/>
              </a:srgbClr>
            </a:outerShdw>
          </a:effectLst>
        </p:spPr>
      </p:pic>
      <p:sp>
        <p:nvSpPr>
          <p:cNvPr id="19461" name="Rectangle 7"/>
          <p:cNvSpPr>
            <a:spLocks noChangeArrowheads="1"/>
          </p:cNvSpPr>
          <p:nvPr/>
        </p:nvSpPr>
        <p:spPr bwMode="auto">
          <a:xfrm>
            <a:off x="4714875" y="1166813"/>
            <a:ext cx="2143125" cy="319087"/>
          </a:xfrm>
          <a:prstGeom prst="rect">
            <a:avLst/>
          </a:prstGeom>
          <a:noFill/>
          <a:ln w="9525">
            <a:noFill/>
            <a:miter lim="800000"/>
            <a:headEnd/>
            <a:tailEnd/>
          </a:ln>
        </p:spPr>
        <p:txBody>
          <a:bodyPr>
            <a:spAutoFit/>
          </a:bodyPr>
          <a:lstStyle/>
          <a:p>
            <a:pPr>
              <a:lnSpc>
                <a:spcPct val="80000"/>
              </a:lnSpc>
            </a:pPr>
            <a:endParaRPr lang="en-US">
              <a:latin typeface="Constantia" pitchFamily="18" charset="0"/>
            </a:endParaRPr>
          </a:p>
        </p:txBody>
      </p:sp>
      <p:pic>
        <p:nvPicPr>
          <p:cNvPr id="19462" name="Picture 9" descr="https://sandpeoplecommunication.files.wordpress.com/2013/03/regent3.jpg"/>
          <p:cNvPicPr>
            <a:picLocks noChangeAspect="1" noChangeArrowheads="1"/>
          </p:cNvPicPr>
          <p:nvPr/>
        </p:nvPicPr>
        <p:blipFill>
          <a:blip r:embed="rId3"/>
          <a:srcRect/>
          <a:stretch>
            <a:fillRect/>
          </a:stretch>
        </p:blipFill>
        <p:spPr bwMode="auto">
          <a:xfrm>
            <a:off x="4214813" y="1643063"/>
            <a:ext cx="4929187" cy="52149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90000"/>
            </a:schemeClr>
          </a:solidFill>
        </p:spPr>
        <p:txBody>
          <a:bodyPr>
            <a:normAutofit fontScale="90000"/>
          </a:bodyPr>
          <a:lstStyle/>
          <a:p>
            <a:pPr algn="ctr" fontAlgn="auto">
              <a:spcAft>
                <a:spcPts val="0"/>
              </a:spcAft>
              <a:defRPr/>
            </a:pPr>
            <a:r>
              <a:rPr lang="en-US" sz="5400" dirty="0" smtClean="0">
                <a:effectLst>
                  <a:outerShdw blurRad="38100" dist="38100" dir="2700000" algn="tl">
                    <a:srgbClr val="C0C0C0"/>
                  </a:outerShdw>
                </a:effectLst>
              </a:rPr>
              <a:t> </a:t>
            </a:r>
            <a:r>
              <a:rPr lang="sr-Latn-ME" sz="5400" dirty="0" smtClean="0">
                <a:effectLst>
                  <a:outerShdw blurRad="38100" dist="38100" dir="2700000" algn="tl">
                    <a:srgbClr val="C0C0C0"/>
                  </a:outerShdw>
                </a:effectLst>
              </a:rPr>
              <a:t>Study programs on the FMS Tivat</a:t>
            </a:r>
            <a:endParaRPr lang="en-US" dirty="0"/>
          </a:p>
        </p:txBody>
      </p:sp>
      <p:sp>
        <p:nvSpPr>
          <p:cNvPr id="20482" name="Text Placeholder 5"/>
          <p:cNvSpPr>
            <a:spLocks noGrp="1"/>
          </p:cNvSpPr>
          <p:nvPr>
            <p:ph type="body" idx="1"/>
          </p:nvPr>
        </p:nvSpPr>
        <p:spPr>
          <a:xfrm>
            <a:off x="457200" y="1855788"/>
            <a:ext cx="4040188" cy="658812"/>
          </a:xfrm>
        </p:spPr>
        <p:txBody>
          <a:bodyPr/>
          <a:lstStyle/>
          <a:p>
            <a:r>
              <a:rPr lang="en-US" smtClean="0"/>
              <a:t>Undergraduate  study program:</a:t>
            </a:r>
          </a:p>
        </p:txBody>
      </p:sp>
      <p:sp>
        <p:nvSpPr>
          <p:cNvPr id="7" name="Text Placeholder 6"/>
          <p:cNvSpPr>
            <a:spLocks noGrp="1"/>
          </p:cNvSpPr>
          <p:nvPr>
            <p:ph type="body" sz="half" idx="3"/>
          </p:nvPr>
        </p:nvSpPr>
        <p:spPr>
          <a:xfrm>
            <a:off x="4645025" y="1860550"/>
            <a:ext cx="4041775" cy="1139825"/>
          </a:xfrm>
          <a:solidFill>
            <a:srgbClr val="EC7AD4"/>
          </a:solidFill>
        </p:spPr>
        <p:txBody>
          <a:bodyPr>
            <a:normAutofit lnSpcReduction="10000"/>
          </a:bodyPr>
          <a:lstStyle/>
          <a:p>
            <a:pPr algn="ctr" fontAlgn="auto">
              <a:spcAft>
                <a:spcPts val="0"/>
              </a:spcAft>
              <a:buClr>
                <a:schemeClr val="accent3"/>
              </a:buClr>
              <a:buFont typeface="Wingdings 2"/>
              <a:buNone/>
              <a:defRPr/>
            </a:pPr>
            <a:r>
              <a:rPr lang="sr-Latn-ME" dirty="0" smtClean="0"/>
              <a:t>Postgraduate academic </a:t>
            </a:r>
            <a:r>
              <a:rPr lang="sr-Latn-ME" sz="3200" dirty="0" smtClean="0"/>
              <a:t>Specialist</a:t>
            </a:r>
            <a:r>
              <a:rPr lang="sr-Latn-ME" dirty="0" smtClean="0"/>
              <a:t> and  </a:t>
            </a:r>
            <a:r>
              <a:rPr lang="sr-Latn-ME" sz="3200" dirty="0" smtClean="0"/>
              <a:t>Master </a:t>
            </a:r>
            <a:r>
              <a:rPr lang="sr-Latn-ME" dirty="0" smtClean="0"/>
              <a:t>studies:</a:t>
            </a:r>
            <a:endParaRPr lang="en-US" dirty="0"/>
          </a:p>
        </p:txBody>
      </p:sp>
      <p:sp>
        <p:nvSpPr>
          <p:cNvPr id="4" name="Content Placeholder 3"/>
          <p:cNvSpPr>
            <a:spLocks noGrp="1"/>
          </p:cNvSpPr>
          <p:nvPr>
            <p:ph sz="quarter" idx="2"/>
          </p:nvPr>
        </p:nvSpPr>
        <p:spPr>
          <a:xfrm>
            <a:off x="214313" y="2643188"/>
            <a:ext cx="3929062" cy="4071937"/>
          </a:xfrm>
          <a:solidFill>
            <a:schemeClr val="accent3">
              <a:lumMod val="60000"/>
              <a:lumOff val="40000"/>
            </a:schemeClr>
          </a:solidFill>
        </p:spPr>
        <p:txBody>
          <a:bodyPr>
            <a:normAutofit/>
          </a:bodyPr>
          <a:lstStyle/>
          <a:p>
            <a:pPr marL="457200" indent="-457200" fontAlgn="auto">
              <a:spcAft>
                <a:spcPts val="0"/>
              </a:spcAft>
              <a:buClr>
                <a:schemeClr val="accent3"/>
              </a:buClr>
              <a:buFont typeface="Wingdings 2"/>
              <a:buAutoNum type="arabicPeriod"/>
              <a:defRPr/>
            </a:pPr>
            <a:r>
              <a:rPr lang="en-US" sz="2000" b="1" dirty="0" smtClean="0">
                <a:solidFill>
                  <a:srgbClr val="0070C0"/>
                </a:solidFill>
              </a:rPr>
              <a:t>MANAGEMENT AND SECURITY OF MARINAS AND YACHTS</a:t>
            </a:r>
            <a:r>
              <a:rPr lang="sr-Latn-ME" sz="2000" b="1" dirty="0" smtClean="0">
                <a:solidFill>
                  <a:srgbClr val="0070C0"/>
                </a:solidFill>
              </a:rPr>
              <a:t>:</a:t>
            </a:r>
          </a:p>
          <a:p>
            <a:pPr marL="514350" indent="-514350" fontAlgn="auto">
              <a:spcAft>
                <a:spcPts val="0"/>
              </a:spcAft>
              <a:buClr>
                <a:schemeClr val="accent3"/>
              </a:buClr>
              <a:buFontTx/>
              <a:buChar char="-"/>
              <a:defRPr/>
            </a:pPr>
            <a:r>
              <a:rPr lang="en-US" sz="2000" b="1" dirty="0" smtClean="0">
                <a:solidFill>
                  <a:srgbClr val="00B0F0"/>
                </a:solidFill>
                <a:effectLst>
                  <a:outerShdw blurRad="38100" dist="38100" dir="2700000" algn="tl">
                    <a:srgbClr val="C0C0C0"/>
                  </a:outerShdw>
                </a:effectLst>
              </a:rPr>
              <a:t>MARINAS AND YACH</a:t>
            </a:r>
            <a:r>
              <a:rPr lang="sr-Latn-ME" sz="2000" b="1" dirty="0" smtClean="0">
                <a:solidFill>
                  <a:srgbClr val="00B0F0"/>
                </a:solidFill>
                <a:effectLst>
                  <a:outerShdw blurRad="38100" dist="38100" dir="2700000" algn="tl">
                    <a:srgbClr val="C0C0C0"/>
                  </a:outerShdw>
                </a:effectLst>
              </a:rPr>
              <a:t>T</a:t>
            </a:r>
          </a:p>
          <a:p>
            <a:pPr marL="514350" indent="-514350" fontAlgn="auto">
              <a:spcAft>
                <a:spcPts val="0"/>
              </a:spcAft>
              <a:buClr>
                <a:schemeClr val="accent3"/>
              </a:buClr>
              <a:buFontTx/>
              <a:buChar char="-"/>
              <a:defRPr/>
            </a:pPr>
            <a:r>
              <a:rPr lang="en-US" sz="2000" b="1" dirty="0" smtClean="0">
                <a:solidFill>
                  <a:srgbClr val="00B0F0"/>
                </a:solidFill>
                <a:effectLst>
                  <a:outerShdw blurRad="38100" dist="38100" dir="2700000" algn="tl">
                    <a:srgbClr val="C0C0C0"/>
                  </a:outerShdw>
                </a:effectLst>
              </a:rPr>
              <a:t>SAFETY AND SECURITY AT SEA</a:t>
            </a:r>
          </a:p>
          <a:p>
            <a:pPr marL="342900" indent="-342900" fontAlgn="auto">
              <a:spcAft>
                <a:spcPts val="0"/>
              </a:spcAft>
              <a:buClr>
                <a:schemeClr val="accent3"/>
              </a:buClr>
              <a:buFont typeface="Wingdings 2"/>
              <a:buNone/>
              <a:defRPr/>
            </a:pPr>
            <a:r>
              <a:rPr lang="sr-Latn-ME" sz="2000" b="1" dirty="0" smtClean="0">
                <a:solidFill>
                  <a:schemeClr val="accent2"/>
                </a:solidFill>
              </a:rPr>
              <a:t>2.  </a:t>
            </a:r>
            <a:r>
              <a:rPr lang="en-US" sz="2000" b="1" dirty="0" smtClean="0">
                <a:solidFill>
                  <a:schemeClr val="accent1">
                    <a:lumMod val="75000"/>
                  </a:schemeClr>
                </a:solidFill>
              </a:rPr>
              <a:t>MANAGEMENT OF CUSTOMS, SHIPPING AND AGENCY BUSINESS</a:t>
            </a:r>
          </a:p>
          <a:p>
            <a:pPr marL="342900" indent="-342900" fontAlgn="auto">
              <a:spcAft>
                <a:spcPts val="0"/>
              </a:spcAft>
              <a:buClr>
                <a:schemeClr val="accent3"/>
              </a:buClr>
              <a:buFont typeface="Wingdings 2"/>
              <a:buNone/>
              <a:defRPr/>
            </a:pPr>
            <a:r>
              <a:rPr lang="sr-Latn-ME" sz="2000" b="1" dirty="0" smtClean="0">
                <a:solidFill>
                  <a:schemeClr val="accent1">
                    <a:lumMod val="75000"/>
                  </a:schemeClr>
                </a:solidFill>
              </a:rPr>
              <a:t>3. </a:t>
            </a:r>
            <a:r>
              <a:rPr lang="en-US" sz="2000" b="1" dirty="0" smtClean="0">
                <a:solidFill>
                  <a:schemeClr val="accent1">
                    <a:lumMod val="75000"/>
                  </a:schemeClr>
                </a:solidFill>
              </a:rPr>
              <a:t>MANAGEMENT IN NAUTICAL TOURISM, SPORT AND RECREATION</a:t>
            </a:r>
          </a:p>
          <a:p>
            <a:pPr marL="274320" indent="-274320" fontAlgn="auto">
              <a:spcAft>
                <a:spcPts val="0"/>
              </a:spcAft>
              <a:buClr>
                <a:schemeClr val="accent3"/>
              </a:buClr>
              <a:buFont typeface="Wingdings 2"/>
              <a:buChar char=""/>
              <a:defRPr/>
            </a:pPr>
            <a:endParaRPr lang="en-US" dirty="0"/>
          </a:p>
        </p:txBody>
      </p:sp>
      <p:sp>
        <p:nvSpPr>
          <p:cNvPr id="5" name="Content Placeholder 4"/>
          <p:cNvSpPr>
            <a:spLocks noGrp="1"/>
          </p:cNvSpPr>
          <p:nvPr>
            <p:ph sz="quarter" idx="4"/>
          </p:nvPr>
        </p:nvSpPr>
        <p:spPr>
          <a:xfrm>
            <a:off x="4645025" y="3071813"/>
            <a:ext cx="4284663" cy="3571875"/>
          </a:xfrm>
          <a:solidFill>
            <a:schemeClr val="bg2">
              <a:lumMod val="90000"/>
            </a:schemeClr>
          </a:solidFill>
        </p:spPr>
        <p:txBody>
          <a:bodyPr>
            <a:normAutofit/>
          </a:bodyPr>
          <a:lstStyle/>
          <a:p>
            <a:pPr marL="342900" indent="-342900" fontAlgn="auto">
              <a:spcAft>
                <a:spcPts val="0"/>
              </a:spcAft>
              <a:buClr>
                <a:schemeClr val="accent3"/>
              </a:buClr>
              <a:buFont typeface="Wingdings 2"/>
              <a:buNone/>
              <a:defRPr/>
            </a:pPr>
            <a:endParaRPr lang="en-US" sz="2800" b="1" dirty="0" smtClean="0">
              <a:solidFill>
                <a:schemeClr val="accent2"/>
              </a:solidFill>
            </a:endParaRPr>
          </a:p>
          <a:p>
            <a:pPr marL="342900" indent="-342900" fontAlgn="auto">
              <a:spcAft>
                <a:spcPts val="0"/>
              </a:spcAft>
              <a:buClr>
                <a:schemeClr val="accent3"/>
              </a:buClr>
              <a:buFont typeface="Wingdings 2"/>
              <a:buChar char=""/>
              <a:defRPr/>
            </a:pPr>
            <a:r>
              <a:rPr lang="en-US" sz="2800" dirty="0" smtClean="0">
                <a:solidFill>
                  <a:schemeClr val="accent2"/>
                </a:solidFill>
              </a:rPr>
              <a:t>NAUTICAL TOURISM AND MANAGEMENT OF MARINAS</a:t>
            </a:r>
            <a:endParaRPr lang="en-US" sz="2800" b="1" dirty="0" smtClean="0">
              <a:solidFill>
                <a:schemeClr val="accent2"/>
              </a:solidFill>
            </a:endParaRPr>
          </a:p>
          <a:p>
            <a:pPr marL="342900" indent="-342900" fontAlgn="auto">
              <a:spcAft>
                <a:spcPts val="0"/>
              </a:spcAft>
              <a:buClr>
                <a:schemeClr val="accent3"/>
              </a:buClr>
              <a:buFont typeface="Wingdings 2"/>
              <a:buChar char=""/>
              <a:defRPr/>
            </a:pPr>
            <a:r>
              <a:rPr lang="en-US" sz="2800" dirty="0" smtClean="0">
                <a:solidFill>
                  <a:schemeClr val="accent2"/>
                </a:solidFill>
              </a:rPr>
              <a:t> NAUTICAL TOURISM</a:t>
            </a:r>
          </a:p>
          <a:p>
            <a:pPr marL="274320" indent="-274320" fontAlgn="auto">
              <a:spcAft>
                <a:spcPts val="0"/>
              </a:spcAft>
              <a:buClr>
                <a:schemeClr val="accent3"/>
              </a:buClr>
              <a:buFont typeface="Wingdings 2"/>
              <a:buChar char=""/>
              <a:defRPr/>
            </a:pPr>
            <a:endParaRPr lang="en-US" dirty="0"/>
          </a:p>
        </p:txBody>
      </p:sp>
      <p:pic>
        <p:nvPicPr>
          <p:cNvPr id="8" name="Picture 9" descr="FMS-2"/>
          <p:cNvPicPr>
            <a:picLocks noChangeAspect="1" noChangeArrowheads="1"/>
          </p:cNvPicPr>
          <p:nvPr/>
        </p:nvPicPr>
        <p:blipFill>
          <a:blip r:embed="rId2"/>
          <a:srcRect/>
          <a:stretch>
            <a:fillRect/>
          </a:stretch>
        </p:blipFill>
        <p:spPr bwMode="auto">
          <a:xfrm>
            <a:off x="7072313" y="0"/>
            <a:ext cx="2071687" cy="1071563"/>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4313"/>
            <a:ext cx="7786688" cy="1285875"/>
          </a:xfrm>
        </p:spPr>
        <p:txBody>
          <a:bodyPr>
            <a:normAutofit fontScale="90000"/>
          </a:bodyPr>
          <a:lstStyle/>
          <a:p>
            <a:pPr algn="ctr" fontAlgn="auto">
              <a:spcAft>
                <a:spcPts val="0"/>
              </a:spcAft>
              <a:defRPr/>
            </a:pPr>
            <a:r>
              <a:rPr lang="en-US" sz="5400" b="1" dirty="0" smtClean="0">
                <a:solidFill>
                  <a:srgbClr val="C00000"/>
                </a:solidFill>
              </a:rPr>
              <a:t>Diploma and Scholarship fee</a:t>
            </a:r>
            <a:r>
              <a:rPr lang="sr-Latn-ME" sz="5400" b="1" dirty="0" smtClean="0">
                <a:solidFill>
                  <a:srgbClr val="C00000"/>
                </a:solidFill>
              </a:rPr>
              <a:t>s</a:t>
            </a:r>
            <a:r>
              <a:rPr lang="en-US" sz="5400" b="1" dirty="0" smtClean="0">
                <a:solidFill>
                  <a:srgbClr val="C00000"/>
                </a:solidFill>
              </a:rPr>
              <a:t/>
            </a:r>
            <a:br>
              <a:rPr lang="en-US" sz="5400" b="1" dirty="0" smtClean="0">
                <a:solidFill>
                  <a:srgbClr val="C00000"/>
                </a:solidFill>
              </a:rPr>
            </a:br>
            <a:endParaRPr lang="en-US" dirty="0">
              <a:solidFill>
                <a:srgbClr val="C00000"/>
              </a:solidFill>
            </a:endParaRPr>
          </a:p>
        </p:txBody>
      </p:sp>
      <p:sp>
        <p:nvSpPr>
          <p:cNvPr id="4" name="Content Placeholder 3"/>
          <p:cNvSpPr>
            <a:spLocks noGrp="1"/>
          </p:cNvSpPr>
          <p:nvPr>
            <p:ph sz="half" idx="4294967295"/>
          </p:nvPr>
        </p:nvSpPr>
        <p:spPr>
          <a:xfrm>
            <a:off x="0" y="857250"/>
            <a:ext cx="4643438" cy="6000750"/>
          </a:xfrm>
          <a:solidFill>
            <a:schemeClr val="bg2"/>
          </a:solidFill>
        </p:spPr>
        <p:txBody>
          <a:bodyPr>
            <a:normAutofit fontScale="55000" lnSpcReduction="20000"/>
          </a:bodyPr>
          <a:lstStyle/>
          <a:p>
            <a:pPr marL="342900" indent="-342900" fontAlgn="auto">
              <a:spcAft>
                <a:spcPts val="0"/>
              </a:spcAft>
              <a:buClr>
                <a:schemeClr val="accent3"/>
              </a:buClr>
              <a:buFont typeface="Wingdings 2"/>
              <a:buChar char=""/>
              <a:defRPr/>
            </a:pPr>
            <a:r>
              <a:rPr lang="en-US" b="1" dirty="0" smtClean="0">
                <a:solidFill>
                  <a:srgbClr val="003399"/>
                </a:solidFill>
              </a:rPr>
              <a:t>STUDY </a:t>
            </a:r>
            <a:r>
              <a:rPr lang="sr-Latn-ME" b="1" dirty="0" smtClean="0">
                <a:solidFill>
                  <a:srgbClr val="003399"/>
                </a:solidFill>
              </a:rPr>
              <a:t> </a:t>
            </a:r>
            <a:r>
              <a:rPr lang="en-US" b="1" dirty="0" smtClean="0">
                <a:solidFill>
                  <a:srgbClr val="003399"/>
                </a:solidFill>
              </a:rPr>
              <a:t>PROGRAMS </a:t>
            </a:r>
            <a:r>
              <a:rPr lang="sr-Latn-ME" b="1" dirty="0" smtClean="0">
                <a:solidFill>
                  <a:srgbClr val="003399"/>
                </a:solidFill>
              </a:rPr>
              <a:t>  </a:t>
            </a:r>
            <a:r>
              <a:rPr lang="en-US" b="1" dirty="0" smtClean="0">
                <a:solidFill>
                  <a:srgbClr val="003399"/>
                </a:solidFill>
              </a:rPr>
              <a:t>ARE </a:t>
            </a:r>
            <a:r>
              <a:rPr lang="sr-Latn-ME" b="1" dirty="0" smtClean="0">
                <a:solidFill>
                  <a:srgbClr val="003399"/>
                </a:solidFill>
              </a:rPr>
              <a:t>   </a:t>
            </a:r>
            <a:r>
              <a:rPr lang="en-US" b="1" dirty="0" smtClean="0">
                <a:solidFill>
                  <a:srgbClr val="003399"/>
                </a:solidFill>
              </a:rPr>
              <a:t>PROFILED ACCORDING </a:t>
            </a:r>
            <a:r>
              <a:rPr lang="sr-Latn-ME" b="1" dirty="0" smtClean="0">
                <a:solidFill>
                  <a:srgbClr val="003399"/>
                </a:solidFill>
              </a:rPr>
              <a:t>   </a:t>
            </a:r>
            <a:r>
              <a:rPr lang="en-US" b="1" dirty="0" smtClean="0">
                <a:solidFill>
                  <a:srgbClr val="003399"/>
                </a:solidFill>
              </a:rPr>
              <a:t>TO</a:t>
            </a:r>
            <a:r>
              <a:rPr lang="sr-Latn-ME" b="1" dirty="0" smtClean="0">
                <a:solidFill>
                  <a:srgbClr val="003399"/>
                </a:solidFill>
              </a:rPr>
              <a:t> </a:t>
            </a:r>
            <a:r>
              <a:rPr lang="en-US" b="1" dirty="0" smtClean="0">
                <a:solidFill>
                  <a:srgbClr val="003399"/>
                </a:solidFill>
              </a:rPr>
              <a:t> THE BOLOGNA CONVENTION:</a:t>
            </a:r>
          </a:p>
          <a:p>
            <a:pPr marL="342900" indent="-342900" fontAlgn="auto">
              <a:spcAft>
                <a:spcPts val="0"/>
              </a:spcAft>
              <a:buClr>
                <a:schemeClr val="accent3"/>
              </a:buClr>
              <a:buFont typeface="Wingdings 2"/>
              <a:buChar char=""/>
              <a:defRPr/>
            </a:pPr>
            <a:endParaRPr lang="en-US" sz="4400" b="1" dirty="0" smtClean="0">
              <a:solidFill>
                <a:srgbClr val="003399"/>
              </a:solidFill>
            </a:endParaRPr>
          </a:p>
          <a:p>
            <a:pPr marL="342900" indent="-342900" fontAlgn="auto">
              <a:spcAft>
                <a:spcPts val="0"/>
              </a:spcAft>
              <a:buClr>
                <a:schemeClr val="accent3"/>
              </a:buClr>
              <a:buFontTx/>
              <a:buChar char="•"/>
              <a:defRPr/>
            </a:pPr>
            <a:r>
              <a:rPr lang="en-US" sz="4400" b="1" dirty="0" smtClean="0">
                <a:solidFill>
                  <a:srgbClr val="0066CC"/>
                </a:solidFill>
              </a:rPr>
              <a:t>BACHELOR'S DEGREE (</a:t>
            </a:r>
            <a:r>
              <a:rPr lang="en-US" sz="4400" b="1" dirty="0" err="1" smtClean="0">
                <a:solidFill>
                  <a:srgbClr val="0066CC"/>
                </a:solidFill>
              </a:rPr>
              <a:t>BSc</a:t>
            </a:r>
            <a:r>
              <a:rPr lang="en-US" sz="4400" b="1" dirty="0" smtClean="0">
                <a:solidFill>
                  <a:srgbClr val="0066CC"/>
                </a:solidFill>
              </a:rPr>
              <a:t>/BA)</a:t>
            </a:r>
            <a:r>
              <a:rPr lang="en-US" b="1" dirty="0" smtClean="0">
                <a:solidFill>
                  <a:schemeClr val="accent2"/>
                </a:solidFill>
              </a:rPr>
              <a:t> </a:t>
            </a:r>
          </a:p>
          <a:p>
            <a:pPr marL="342900" indent="-342900" fontAlgn="auto">
              <a:spcAft>
                <a:spcPts val="0"/>
              </a:spcAft>
              <a:buClr>
                <a:schemeClr val="accent3"/>
              </a:buClr>
              <a:buFont typeface="Wingdings 2"/>
              <a:buChar char=""/>
              <a:defRPr/>
            </a:pPr>
            <a:r>
              <a:rPr lang="en-US" sz="2800" b="1" dirty="0" smtClean="0">
                <a:solidFill>
                  <a:schemeClr val="accent2"/>
                </a:solidFill>
              </a:rPr>
              <a:t>       OF APPROPRIATE STUDY PROGRAM IS A DIPLOMA WHICH IS ACQUIRED AFTER THE COMPLETION OF BASIC ACADEMIC STUDIES</a:t>
            </a:r>
          </a:p>
          <a:p>
            <a:pPr marL="342900" indent="-342900" fontAlgn="auto">
              <a:spcAft>
                <a:spcPts val="0"/>
              </a:spcAft>
              <a:buClr>
                <a:schemeClr val="accent3"/>
              </a:buClr>
              <a:buFont typeface="Wingdings 2"/>
              <a:buChar char=""/>
              <a:defRPr/>
            </a:pPr>
            <a:endParaRPr lang="en-US" sz="2800" b="1" dirty="0" smtClean="0">
              <a:solidFill>
                <a:schemeClr val="accent2"/>
              </a:solidFill>
            </a:endParaRPr>
          </a:p>
          <a:p>
            <a:pPr marL="342900" indent="-342900" fontAlgn="auto">
              <a:spcAft>
                <a:spcPts val="0"/>
              </a:spcAft>
              <a:buClr>
                <a:schemeClr val="accent3"/>
              </a:buClr>
              <a:buFontTx/>
              <a:buChar char="•"/>
              <a:defRPr/>
            </a:pPr>
            <a:r>
              <a:rPr lang="en-US" sz="4400" b="1" dirty="0" smtClean="0">
                <a:solidFill>
                  <a:srgbClr val="0066CC"/>
                </a:solidFill>
              </a:rPr>
              <a:t>SPECIALIST OF SCIENCE (</a:t>
            </a:r>
            <a:r>
              <a:rPr lang="en-US" sz="4400" b="1" dirty="0" err="1" smtClean="0">
                <a:solidFill>
                  <a:srgbClr val="0066CC"/>
                </a:solidFill>
              </a:rPr>
              <a:t>Spec.Sci</a:t>
            </a:r>
            <a:r>
              <a:rPr lang="en-US" sz="4400" b="1" dirty="0" smtClean="0">
                <a:solidFill>
                  <a:srgbClr val="0066CC"/>
                </a:solidFill>
              </a:rPr>
              <a:t>)</a:t>
            </a:r>
          </a:p>
          <a:p>
            <a:pPr marL="342900" indent="-342900" fontAlgn="auto">
              <a:spcAft>
                <a:spcPts val="0"/>
              </a:spcAft>
              <a:buClr>
                <a:schemeClr val="accent3"/>
              </a:buClr>
              <a:buFont typeface="Wingdings 2"/>
              <a:buChar char=""/>
              <a:defRPr/>
            </a:pPr>
            <a:r>
              <a:rPr lang="en-US" sz="2800" b="1" dirty="0" smtClean="0">
                <a:solidFill>
                  <a:schemeClr val="accent2"/>
                </a:solidFill>
              </a:rPr>
              <a:t>        IS A DIPLOMA WHICH IS ACQUIRED AFTER THE COMPLETION OF POSTGRADUATE SPECIALIST STUDIES</a:t>
            </a:r>
          </a:p>
          <a:p>
            <a:pPr marL="342900" indent="-342900" fontAlgn="auto">
              <a:spcAft>
                <a:spcPts val="0"/>
              </a:spcAft>
              <a:buClr>
                <a:schemeClr val="accent3"/>
              </a:buClr>
              <a:buFont typeface="Wingdings 2"/>
              <a:buChar char=""/>
              <a:defRPr/>
            </a:pPr>
            <a:endParaRPr lang="en-US" sz="2800" b="1" dirty="0" smtClean="0">
              <a:solidFill>
                <a:schemeClr val="accent2"/>
              </a:solidFill>
            </a:endParaRPr>
          </a:p>
          <a:p>
            <a:pPr marL="342900" indent="-342900" fontAlgn="auto">
              <a:spcAft>
                <a:spcPts val="0"/>
              </a:spcAft>
              <a:buClr>
                <a:schemeClr val="accent3"/>
              </a:buClr>
              <a:buFontTx/>
              <a:buChar char="•"/>
              <a:defRPr/>
            </a:pPr>
            <a:r>
              <a:rPr lang="en-US" sz="4400" b="1" dirty="0" smtClean="0">
                <a:solidFill>
                  <a:srgbClr val="0066CC"/>
                </a:solidFill>
              </a:rPr>
              <a:t>MASTER OF SCIENCE (</a:t>
            </a:r>
            <a:r>
              <a:rPr lang="en-US" sz="4400" b="1" dirty="0" err="1" smtClean="0">
                <a:solidFill>
                  <a:srgbClr val="0066CC"/>
                </a:solidFill>
              </a:rPr>
              <a:t>MSc</a:t>
            </a:r>
            <a:r>
              <a:rPr lang="en-US" sz="4400" b="1" dirty="0" smtClean="0">
                <a:solidFill>
                  <a:srgbClr val="0066CC"/>
                </a:solidFill>
              </a:rPr>
              <a:t>/MA)</a:t>
            </a:r>
            <a:r>
              <a:rPr lang="en-US" b="1" dirty="0" smtClean="0">
                <a:solidFill>
                  <a:srgbClr val="0066CC"/>
                </a:solidFill>
              </a:rPr>
              <a:t> </a:t>
            </a:r>
          </a:p>
          <a:p>
            <a:pPr marL="342900" indent="-342900" fontAlgn="auto">
              <a:spcAft>
                <a:spcPts val="0"/>
              </a:spcAft>
              <a:buClr>
                <a:schemeClr val="accent3"/>
              </a:buClr>
              <a:buFont typeface="Wingdings 2"/>
              <a:buChar char=""/>
              <a:defRPr/>
            </a:pPr>
            <a:r>
              <a:rPr lang="en-US" sz="2800" b="1" dirty="0" smtClean="0">
                <a:solidFill>
                  <a:schemeClr val="accent2"/>
                </a:solidFill>
              </a:rPr>
              <a:t>       IS A DIPLOMA WHICH IS ACQUIRED AFTER THE COMPLETION   OF  POSTGRADUATE  MASTER STUDIES.</a:t>
            </a:r>
          </a:p>
          <a:p>
            <a:pPr marL="274320" indent="-274320" fontAlgn="auto">
              <a:spcAft>
                <a:spcPts val="0"/>
              </a:spcAft>
              <a:buClr>
                <a:schemeClr val="accent3"/>
              </a:buClr>
              <a:buFont typeface="Wingdings 2"/>
              <a:buChar char=""/>
              <a:defRPr/>
            </a:pPr>
            <a:endParaRPr lang="en-US" dirty="0"/>
          </a:p>
        </p:txBody>
      </p:sp>
      <p:pic>
        <p:nvPicPr>
          <p:cNvPr id="21507" name="Picture 6" descr="FMS9"/>
          <p:cNvPicPr>
            <a:picLocks noChangeAspect="1" noChangeArrowheads="1"/>
          </p:cNvPicPr>
          <p:nvPr/>
        </p:nvPicPr>
        <p:blipFill>
          <a:blip r:embed="rId2"/>
          <a:srcRect/>
          <a:stretch>
            <a:fillRect/>
          </a:stretch>
        </p:blipFill>
        <p:spPr bwMode="auto">
          <a:xfrm>
            <a:off x="4643438" y="1214438"/>
            <a:ext cx="4500562" cy="3214687"/>
          </a:xfrm>
          <a:prstGeom prst="rect">
            <a:avLst/>
          </a:prstGeom>
          <a:noFill/>
          <a:ln w="9525">
            <a:noFill/>
            <a:miter lim="800000"/>
            <a:headEnd/>
            <a:tailEnd/>
          </a:ln>
        </p:spPr>
      </p:pic>
      <p:pic>
        <p:nvPicPr>
          <p:cNvPr id="21508" name="Picture 7" descr="FMS11"/>
          <p:cNvPicPr>
            <a:picLocks noChangeAspect="1" noChangeArrowheads="1"/>
          </p:cNvPicPr>
          <p:nvPr/>
        </p:nvPicPr>
        <p:blipFill>
          <a:blip r:embed="rId3"/>
          <a:srcRect/>
          <a:stretch>
            <a:fillRect/>
          </a:stretch>
        </p:blipFill>
        <p:spPr bwMode="auto">
          <a:xfrm>
            <a:off x="4643438" y="4500563"/>
            <a:ext cx="4500562" cy="2357437"/>
          </a:xfrm>
          <a:prstGeom prst="rect">
            <a:avLst/>
          </a:prstGeom>
          <a:noFill/>
          <a:ln w="9525">
            <a:noFill/>
            <a:miter lim="800000"/>
            <a:headEnd/>
            <a:tailEnd/>
          </a:ln>
        </p:spPr>
      </p:pic>
      <p:sp>
        <p:nvSpPr>
          <p:cNvPr id="21509" name="Rectangle 7"/>
          <p:cNvSpPr>
            <a:spLocks noChangeArrowheads="1"/>
          </p:cNvSpPr>
          <p:nvPr/>
        </p:nvSpPr>
        <p:spPr bwMode="auto">
          <a:xfrm>
            <a:off x="214313" y="6199188"/>
            <a:ext cx="2643187" cy="369887"/>
          </a:xfrm>
          <a:prstGeom prst="rect">
            <a:avLst/>
          </a:prstGeom>
          <a:noFill/>
          <a:ln w="9525">
            <a:noFill/>
            <a:miter lim="800000"/>
            <a:headEnd/>
            <a:tailEnd/>
          </a:ln>
        </p:spPr>
        <p:txBody>
          <a:bodyPr>
            <a:spAutoFit/>
          </a:bodyPr>
          <a:lstStyle/>
          <a:p>
            <a:r>
              <a:rPr lang="en-US">
                <a:latin typeface="Constantia" pitchFamily="18" charset="0"/>
              </a:rPr>
              <a:t>www.fms-tivat.me</a:t>
            </a:r>
          </a:p>
        </p:txBody>
      </p:sp>
      <p:pic>
        <p:nvPicPr>
          <p:cNvPr id="9" name="Picture 9" descr="FMS-2"/>
          <p:cNvPicPr>
            <a:picLocks noChangeAspect="1" noChangeArrowheads="1"/>
          </p:cNvPicPr>
          <p:nvPr/>
        </p:nvPicPr>
        <p:blipFill>
          <a:blip r:embed="rId4"/>
          <a:srcRect/>
          <a:stretch>
            <a:fillRect/>
          </a:stretch>
        </p:blipFill>
        <p:spPr bwMode="auto">
          <a:xfrm>
            <a:off x="8001000" y="0"/>
            <a:ext cx="1143000" cy="1785938"/>
          </a:xfrm>
          <a:prstGeom prst="rect">
            <a:avLst/>
          </a:prstGeom>
          <a:noFill/>
          <a:ln w="9525">
            <a:noFill/>
            <a:miter lim="800000"/>
            <a:headEnd/>
            <a:tailEnd/>
          </a:ln>
          <a:effectLst>
            <a:outerShdw dist="12700" algn="ctr" rotWithShape="0">
              <a:srgbClr val="FFFFFF">
                <a:alpha val="50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640</TotalTime>
  <Words>1095</Words>
  <Application>Microsoft Office PowerPoint</Application>
  <PresentationFormat>On-screen Show (4:3)</PresentationFormat>
  <Paragraphs>215</Paragraphs>
  <Slides>45</Slides>
  <Notes>0</Notes>
  <HiddenSlides>0</HiddenSlides>
  <MMClips>0</MMClips>
  <ScaleCrop>false</ScaleCrop>
  <HeadingPairs>
    <vt:vector size="6" baseType="variant">
      <vt:variant>
        <vt:lpstr>Fonts Used</vt:lpstr>
      </vt:variant>
      <vt:variant>
        <vt:i4>12</vt:i4>
      </vt:variant>
      <vt:variant>
        <vt:lpstr>Design Template</vt:lpstr>
      </vt:variant>
      <vt:variant>
        <vt:i4>4</vt:i4>
      </vt:variant>
      <vt:variant>
        <vt:lpstr>Slide Titles</vt:lpstr>
      </vt:variant>
      <vt:variant>
        <vt:i4>45</vt:i4>
      </vt:variant>
    </vt:vector>
  </HeadingPairs>
  <TitlesOfParts>
    <vt:vector size="61" baseType="lpstr">
      <vt:lpstr>Constantia</vt:lpstr>
      <vt:lpstr>Arial</vt:lpstr>
      <vt:lpstr>Calibri</vt:lpstr>
      <vt:lpstr>Wingdings 2</vt:lpstr>
      <vt:lpstr>Georgia</vt:lpstr>
      <vt:lpstr>Aharoni</vt:lpstr>
      <vt:lpstr>Harlow Solid Italic</vt:lpstr>
      <vt:lpstr>Wingdings</vt:lpstr>
      <vt:lpstr>Algerian</vt:lpstr>
      <vt:lpstr>Copperplate Gothic Bold</vt:lpstr>
      <vt:lpstr>Gill Sans Ultra Bold</vt:lpstr>
      <vt:lpstr>Jokerman</vt:lpstr>
      <vt:lpstr>Flow</vt:lpstr>
      <vt:lpstr>Flow</vt:lpstr>
      <vt:lpstr>Flow</vt:lpstr>
      <vt:lpstr>Flow</vt:lpstr>
      <vt:lpstr>Adriatic University    Montenegro</vt:lpstr>
      <vt:lpstr>Adriatic University   Montenegro</vt:lpstr>
      <vt:lpstr>Slide 3</vt:lpstr>
      <vt:lpstr>Slide 4</vt:lpstr>
      <vt:lpstr>Slide 5</vt:lpstr>
      <vt:lpstr>Slide 6</vt:lpstr>
      <vt:lpstr>Faculty facts and figures </vt:lpstr>
      <vt:lpstr> Study programs on the FMS Tivat</vt:lpstr>
      <vt:lpstr>Diploma and Scholarship fees </vt:lpstr>
      <vt:lpstr>Slide 10</vt:lpstr>
      <vt:lpstr>COLLABORATION </vt:lpstr>
      <vt:lpstr>Slide 12</vt:lpstr>
      <vt:lpstr>MARITIME FACULTY BAR, Montenegro </vt:lpstr>
      <vt:lpstr>MARITIME FACULTY BAR, Montenegro</vt:lpstr>
      <vt:lpstr>MARITIME FACULTY BAR, Montenegro</vt:lpstr>
      <vt:lpstr>RESOURCES AND FACILITIES</vt:lpstr>
      <vt:lpstr>MARITIME TRAINING CENTER</vt:lpstr>
      <vt:lpstr>Faculty for Mediterranean business Studies – Ulcinj, Montenegro </vt:lpstr>
      <vt:lpstr>Faculty for Mediterranean business Studies – Ulcinj, Montenegro </vt:lpstr>
      <vt:lpstr>Scholarship fees</vt:lpstr>
      <vt:lpstr>FACULTY OF BUSINESS AND TOURISM – BUDVA, Montenegro</vt:lpstr>
      <vt:lpstr>Management in tourism and hospitality</vt:lpstr>
      <vt:lpstr>Management in tourism and hospitality</vt:lpstr>
      <vt:lpstr>Management in tourism and hospitality</vt:lpstr>
      <vt:lpstr>Slide 25</vt:lpstr>
      <vt:lpstr>FACULTY OF BUSINESS AND TOURISM – BUDVA, Montenegro</vt:lpstr>
      <vt:lpstr>Faculty of management Herceg-Novi, Montenegro</vt:lpstr>
      <vt:lpstr> </vt:lpstr>
      <vt:lpstr>FACULTY OF MANAGEMENT  HERCEG NOVI</vt:lpstr>
      <vt:lpstr>UNDERGRADUATE STUDY PROGRAMS</vt:lpstr>
      <vt:lpstr>POSTGRADUATE STUDY PROGRAMS</vt:lpstr>
      <vt:lpstr>SCHOLARSHIP FEE</vt:lpstr>
      <vt:lpstr>COLLABORATION AND  EMPLOYMENT OPPORTUNITIES</vt:lpstr>
      <vt:lpstr>CONTACT  INFORMATION</vt:lpstr>
      <vt:lpstr>Faculty of Business Economics Bar, Montenegrowww.FPEbar.me  </vt:lpstr>
      <vt:lpstr>Slide 36</vt:lpstr>
      <vt:lpstr>Slide 37</vt:lpstr>
      <vt:lpstr>Faculty of Business Economics Bar, Montenegro</vt:lpstr>
      <vt:lpstr>Slide 39</vt:lpstr>
      <vt:lpstr>Faculty of Business Economics Bar, Montenegro</vt:lpstr>
      <vt:lpstr>Faculty of Business Economics Bar, Montenegro</vt:lpstr>
      <vt:lpstr>Faculty of Business Economics Bar, Montenegro</vt:lpstr>
      <vt:lpstr>Slide 43</vt:lpstr>
      <vt:lpstr>Be a part of the future which has already been profiled and realized as concept : “Montenegro - a nautical tourist destination!” </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Adriatic University</dc:title>
  <dc:creator>korisnik</dc:creator>
  <cp:lastModifiedBy>FMS TIVAT</cp:lastModifiedBy>
  <cp:revision>67</cp:revision>
  <dcterms:created xsi:type="dcterms:W3CDTF">2017-05-07T17:41:05Z</dcterms:created>
  <dcterms:modified xsi:type="dcterms:W3CDTF">2017-07-17T12:53:40Z</dcterms:modified>
</cp:coreProperties>
</file>